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50" r:id="rId1"/>
  </p:sldMasterIdLst>
  <p:notesMasterIdLst>
    <p:notesMasterId r:id="rId64"/>
  </p:notesMasterIdLst>
  <p:handoutMasterIdLst>
    <p:handoutMasterId r:id="rId65"/>
  </p:handoutMasterIdLst>
  <p:sldIdLst>
    <p:sldId id="591" r:id="rId2"/>
    <p:sldId id="1075" r:id="rId3"/>
    <p:sldId id="1065" r:id="rId4"/>
    <p:sldId id="1050" r:id="rId5"/>
    <p:sldId id="1039" r:id="rId6"/>
    <p:sldId id="1040" r:id="rId7"/>
    <p:sldId id="960" r:id="rId8"/>
    <p:sldId id="1051" r:id="rId9"/>
    <p:sldId id="1041" r:id="rId10"/>
    <p:sldId id="1076" r:id="rId11"/>
    <p:sldId id="1061" r:id="rId12"/>
    <p:sldId id="1043" r:id="rId13"/>
    <p:sldId id="1077" r:id="rId14"/>
    <p:sldId id="1042" r:id="rId15"/>
    <p:sldId id="1079" r:id="rId16"/>
    <p:sldId id="1052" r:id="rId17"/>
    <p:sldId id="969" r:id="rId18"/>
    <p:sldId id="1008" r:id="rId19"/>
    <p:sldId id="1044" r:id="rId20"/>
    <p:sldId id="1089" r:id="rId21"/>
    <p:sldId id="1083" r:id="rId22"/>
    <p:sldId id="874" r:id="rId23"/>
    <p:sldId id="938" r:id="rId24"/>
    <p:sldId id="1053" r:id="rId25"/>
    <p:sldId id="895" r:id="rId26"/>
    <p:sldId id="1047" r:id="rId27"/>
    <p:sldId id="1032" r:id="rId28"/>
    <p:sldId id="1063" r:id="rId29"/>
    <p:sldId id="1054" r:id="rId30"/>
    <p:sldId id="1055" r:id="rId31"/>
    <p:sldId id="1048" r:id="rId32"/>
    <p:sldId id="1087" r:id="rId33"/>
    <p:sldId id="871" r:id="rId34"/>
    <p:sldId id="1084" r:id="rId35"/>
    <p:sldId id="1058" r:id="rId36"/>
    <p:sldId id="1090" r:id="rId37"/>
    <p:sldId id="1059" r:id="rId38"/>
    <p:sldId id="1072" r:id="rId39"/>
    <p:sldId id="653" r:id="rId40"/>
    <p:sldId id="700" r:id="rId41"/>
    <p:sldId id="677" r:id="rId42"/>
    <p:sldId id="701" r:id="rId43"/>
    <p:sldId id="940" r:id="rId44"/>
    <p:sldId id="941" r:id="rId45"/>
    <p:sldId id="1086" r:id="rId46"/>
    <p:sldId id="1056" r:id="rId47"/>
    <p:sldId id="1074" r:id="rId48"/>
    <p:sldId id="673" r:id="rId49"/>
    <p:sldId id="1035" r:id="rId50"/>
    <p:sldId id="1088" r:id="rId51"/>
    <p:sldId id="986" r:id="rId52"/>
    <p:sldId id="988" r:id="rId53"/>
    <p:sldId id="1019" r:id="rId54"/>
    <p:sldId id="1038" r:id="rId55"/>
    <p:sldId id="972" r:id="rId56"/>
    <p:sldId id="1011" r:id="rId57"/>
    <p:sldId id="994" r:id="rId58"/>
    <p:sldId id="1014" r:id="rId59"/>
    <p:sldId id="1057" r:id="rId60"/>
    <p:sldId id="1062" r:id="rId61"/>
    <p:sldId id="1071" r:id="rId62"/>
    <p:sldId id="1091" r:id="rId63"/>
  </p:sldIdLst>
  <p:sldSz cx="9144000" cy="6858000" type="screen4x3"/>
  <p:notesSz cx="6991350" cy="92821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Comic Sans MS" charset="0"/>
        <a:ea typeface="+mn-ea"/>
        <a:cs typeface="+mn-cs"/>
      </a:defRPr>
    </a:lvl5pPr>
    <a:lvl6pPr marL="22860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6pPr>
    <a:lvl7pPr marL="27432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7pPr>
    <a:lvl8pPr marL="32004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8pPr>
    <a:lvl9pPr marL="3657600" algn="l" defTabSz="457200" rtl="0" eaLnBrk="1" latinLnBrk="0" hangingPunct="1">
      <a:defRPr kumimoji="1" kern="1200">
        <a:solidFill>
          <a:schemeClr val="tx1"/>
        </a:solidFill>
        <a:latin typeface="Comic Sans MS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3">
          <p15:clr>
            <a:srgbClr val="A4A3A4"/>
          </p15:clr>
        </p15:guide>
        <p15:guide id="2" pos="22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E5"/>
    <a:srgbClr val="0037C0"/>
    <a:srgbClr val="006600"/>
    <a:srgbClr val="FFF3E7"/>
    <a:srgbClr val="FFFFCC"/>
    <a:srgbClr val="FFCC66"/>
    <a:srgbClr val="C10000"/>
    <a:srgbClr val="FF9966"/>
    <a:srgbClr val="CCFF66"/>
    <a:srgbClr val="FF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5" autoAdjust="0"/>
    <p:restoredTop sz="90481" autoAdjust="0"/>
  </p:normalViewPr>
  <p:slideViewPr>
    <p:cSldViewPr snapToGrid="0" snapToObjects="1">
      <p:cViewPr varScale="1">
        <p:scale>
          <a:sx n="78" d="100"/>
          <a:sy n="78" d="100"/>
        </p:scale>
        <p:origin x="213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-1704" y="-112"/>
      </p:cViewPr>
      <p:guideLst>
        <p:guide orient="horz" pos="2923"/>
        <p:guide pos="220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F0D2C31F-C683-5A4A-B55D-EBDD7546B284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A52B6155-CBD1-1348-94CD-64B98E35A769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111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5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8500"/>
            <a:ext cx="4637088" cy="347821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0075"/>
            <a:ext cx="5121275" cy="4173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3962400" y="0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t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B029E08-AA32-F841-9850-6BD74B135E76}" type="datetime1">
              <a:rPr lang="en-US"/>
              <a:pPr/>
              <a:t>9/12/24</a:t>
            </a:fld>
            <a:endParaRPr lang="en-US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defTabSz="928688">
              <a:defRPr kumimoji="0" sz="1200"/>
            </a:lvl1pPr>
          </a:lstStyle>
          <a:p>
            <a:endParaRPr 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2400" y="8816975"/>
            <a:ext cx="3028950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950" tIns="46474" rIns="92950" bIns="46474" numCol="1" anchor="b" anchorCtr="0" compatLnSpc="1">
            <a:prstTxWarp prst="textNoShape">
              <a:avLst/>
            </a:prstTxWarp>
          </a:bodyPr>
          <a:lstStyle>
            <a:lvl1pPr algn="r" defTabSz="928688">
              <a:defRPr kumimoji="0" sz="1200"/>
            </a:lvl1pPr>
          </a:lstStyle>
          <a:p>
            <a:fld id="{9830394C-FF05-7F4A-8CA1-FD97CF60A484}" type="slidenum">
              <a:rPr lang="en-US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8499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Comic Sans M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/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1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60FBA-FE15-FA24-FD24-529920857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F8D957F-4582-133B-7E01-DFF89AC8BB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F9271BF-1490-9DE2-3131-CD6C7EBFE5C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F66EDFF-B4F5-8303-D981-58AFFD788EB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1561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346164-19E8-C248-486E-8D74F5137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A40740A-69C2-00C2-7E09-85437A3303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EE19869C-8717-DA99-8FC0-06181F6924C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6E5DAD3-52D7-95A7-BF5D-4CA05131454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051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1559E5-0280-1B5E-9527-450E933EB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34B8144-73E7-E35B-2DE2-22C65125B61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3DDC1F8-7334-DF8A-DBCE-B6FEDACDD74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BF03D7A-7B01-524D-42B4-D1E2BBB1FCA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8561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42938E-0B95-7ABD-21DF-4F88926FC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B8A8B0E-B9A5-EB8B-CDC3-5AA3E70CE7A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3FA96BC-1828-D987-AD64-3B5B4D7306E3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EE68253A-E422-6432-1FB2-1D2FC000C58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365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899D9-B8BA-46D3-6799-252A1F6BD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61DC216-5BAC-81D9-102C-E3B80421954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FE5D0FA-6902-2855-5090-4E4A48AEA6C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F69EF6F-CBC5-9A22-6046-618C278693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759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7D268-6531-B07F-8B54-C6FE9E498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FF031DD-CE92-B5B1-5B8E-D1583FDA45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F36A77F6-7FF7-FC70-D1F6-4E0FAC7B388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C66BA6C9-5CFE-6E27-4D3B-605D4E6A84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1723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DE966-AF4E-7C64-3C21-6D9416281A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8B83DA2-D7B5-C89A-CC26-E3F001703D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5C4660E-4C4D-AE50-1F72-927E44ED579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CB5C3AE-2319-1E6A-68F4-736D46BCB2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08338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905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18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497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F7E1B-1925-1420-3B77-98F41502F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C0DDB57-5A51-E370-3FAA-B96F164138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19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20E9F1C-ED48-F250-16AE-2068EA4BC17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1CF65DA-8200-C413-83DE-DBEFB0CA1DD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233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2CF31A-0E91-A2AC-5A8A-13DE583C1F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38DEFAB2-0DBC-5D20-5811-DD14FBA856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B8C355BE-930E-15C3-00B4-6FC6A9561B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8F7510A2-D8F8-4755-130C-8B0B87DDB7A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43317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7FA61-40DD-06C1-6A7B-4AEE787877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578528D-7DB8-F82D-DD1B-3F7E322F3AF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2D38519-151F-6AF1-E8F9-691447D456B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99CB7BD-F901-89F0-16FC-46F0D6686F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10305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A2A60-A079-53BA-5539-EDE3A69E9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8F3A66FF-F4A5-056E-DAE9-F7D3F40BE7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7F19EE81-A287-A1D1-5BDB-266F9950C82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CBB82074-EFCD-C161-A964-B26497F28B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3659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22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0205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1853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25E17E-2C49-F696-11B4-80E49B3E7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84032EA-004F-FFEE-319F-A800907D03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1F51BCA5-8E98-FFC9-6B4F-49D7B549BC8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66616AC-2EAE-5681-BBAE-D80FC2AB88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9180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25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942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9D7D8-FD66-D816-9CD3-CDF2E346D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8CE7CA5-D56E-8C91-7669-4299961ACF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047C658-AC1B-F4E2-82B6-4F236026BE6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16004F1E-C2A4-3924-6A74-7B5401AF0B3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80580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971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63824E-4E29-F2EA-642B-E4A96608B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6C202F4-F684-41BE-73DD-FB974468A03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AFD9CE3-8B30-8D12-DAF6-4D1F98EC8E5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7F43CA5-0676-C19D-860B-042AA94A194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027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123D6-9156-2F9A-CC54-061A1A120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5A37898C-447B-206F-6411-F8A9EC94668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29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3608F735-E50E-887B-0A84-3A1E738DB5DE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BD1BA50D-97EC-262B-ECBC-A328A61F99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1030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F8547-CCD3-1EF3-AA7C-21DD3A8D0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2E573C88-2CD5-42E6-97BA-646ED75D2F2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423BE0A2-6FE7-4B3B-FDD7-919FD090CE5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2C4ADAA8-68DF-4D1A-2048-C81619E428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353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4097A4-85E3-ACA6-FB07-A802BD99F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6905CCFA-BEB1-22F1-CE22-95100B2798E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B1CB3243-504F-C55F-5539-EF39FD3F0F69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51AFA43-143D-7A44-58A4-4DB639247B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9359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F6D233-94FC-745B-65EC-F4F57212FD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5F693DC-0AB7-6562-DE7C-8E82D069B6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9BE9427-0CAE-3051-F7DB-677C0A06107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245A99F-0D1A-B5CE-3EC0-A74A77288C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5746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71595-ED8F-407B-A7E1-DDC36D7B0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D89851F-9BBA-6BD9-FEFB-A5EB2015384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03DD68D-616A-6BE4-DA45-7A8F2405EDC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3785742C-52A9-4AB0-2D4D-3217018D43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49229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33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51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905C9-0F4F-AED8-F07C-02197F8AE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229FD06E-DE80-05F3-77E3-71A63C3D245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72C28868-ED97-A3A6-C86E-17CB1965E27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381C1C9B-E666-D631-484B-F600946460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9759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B34D9-7350-9C4D-8973-0A13E9190A38}" type="slidenum">
              <a:rPr lang="he-IL" altLang="en-US"/>
              <a:pPr/>
              <a:t>35</a:t>
            </a:fld>
            <a:endParaRPr lang="en-US" altLang="en-US" dirty="0"/>
          </a:p>
        </p:txBody>
      </p:sp>
      <p:sp>
        <p:nvSpPr>
          <p:cNvPr id="133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 altLang="en-US" dirty="0"/>
          </a:p>
        </p:txBody>
      </p:sp>
    </p:spTree>
    <p:extLst>
      <p:ext uri="{BB962C8B-B14F-4D97-AF65-F5344CB8AC3E}">
        <p14:creationId xmlns:p14="http://schemas.microsoft.com/office/powerpoint/2010/main" val="2032149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E0849-791B-AB2A-35BC-D825D5FD4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36CB313A-58B0-0F87-0086-B1EE764CC2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C8B34D9-7350-9C4D-8973-0A13E9190A38}" type="slidenum">
              <a:rPr lang="he-IL" altLang="en-US"/>
              <a:pPr/>
              <a:t>36</a:t>
            </a:fld>
            <a:endParaRPr lang="en-US" altLang="en-US" dirty="0"/>
          </a:p>
        </p:txBody>
      </p:sp>
      <p:sp>
        <p:nvSpPr>
          <p:cNvPr id="1339394" name="Rectangle 2">
            <a:extLst>
              <a:ext uri="{FF2B5EF4-FFF2-40B4-BE49-F238E27FC236}">
                <a16:creationId xmlns:a16="http://schemas.microsoft.com/office/drawing/2014/main" id="{CD17E758-8907-0DCA-DA24-38309BE899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9395" name="Rectangle 3">
            <a:extLst>
              <a:ext uri="{FF2B5EF4-FFF2-40B4-BE49-F238E27FC236}">
                <a16:creationId xmlns:a16="http://schemas.microsoft.com/office/drawing/2014/main" id="{FB88D87D-906A-26D2-09E1-E6812A77BC0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he-IL" altLang="en-US" dirty="0"/>
          </a:p>
        </p:txBody>
      </p:sp>
    </p:spTree>
    <p:extLst>
      <p:ext uri="{BB962C8B-B14F-4D97-AF65-F5344CB8AC3E}">
        <p14:creationId xmlns:p14="http://schemas.microsoft.com/office/powerpoint/2010/main" val="38237053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11A238B-51EF-E240-84CF-1212928BBFC9}" type="slidenum">
              <a:rPr lang="he-IL" altLang="en-US"/>
              <a:pPr/>
              <a:t>37</a:t>
            </a:fld>
            <a:endParaRPr lang="en-US" altLang="en-US" dirty="0"/>
          </a:p>
        </p:txBody>
      </p:sp>
      <p:sp>
        <p:nvSpPr>
          <p:cNvPr id="12574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7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09574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17CA8E-CD97-B9D6-2380-899C2CC547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657E3BA6-DF74-E9DA-25CA-0C52031B504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872D355F-39BB-01E5-0C8B-B19E7D42BDF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E039C062-EDC4-C222-8EE9-E20E7E3B8D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3009684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B890A47-62F4-B647-A396-8BF967CD3DDE}" type="slidenum">
              <a:rPr lang="he-IL" altLang="en-US"/>
              <a:pPr/>
              <a:t>39</a:t>
            </a:fld>
            <a:endParaRPr lang="en-US" altLang="en-US" dirty="0"/>
          </a:p>
        </p:txBody>
      </p:sp>
      <p:sp>
        <p:nvSpPr>
          <p:cNvPr id="15390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9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818828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52B6E-6C4A-BFB1-864D-5252F7D6F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387640DE-6955-4D7B-7405-42F7C4AA245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607F0028-25A7-08BF-2FD6-E0F076B33CB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43E4F987-488B-23E9-B845-DB6D80B962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308728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9E7D5AB-0F54-404E-924D-85A203956F81}" type="slidenum">
              <a:rPr lang="he-IL" altLang="en-US"/>
              <a:pPr/>
              <a:t>40</a:t>
            </a:fld>
            <a:endParaRPr lang="en-US" altLang="en-US" dirty="0"/>
          </a:p>
        </p:txBody>
      </p:sp>
      <p:sp>
        <p:nvSpPr>
          <p:cNvPr id="15370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835009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F2E502-A8B8-C044-84F1-D68DEBA6FD84}" type="slidenum">
              <a:rPr lang="he-IL" altLang="en-US"/>
              <a:pPr/>
              <a:t>41</a:t>
            </a:fld>
            <a:endParaRPr lang="en-US" altLang="en-US" dirty="0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415330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F2E502-A8B8-C044-84F1-D68DEBA6FD84}" type="slidenum">
              <a:rPr lang="he-IL" altLang="en-US"/>
              <a:pPr/>
              <a:t>42</a:t>
            </a:fld>
            <a:endParaRPr lang="en-US" altLang="en-US" dirty="0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3989957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F2E502-A8B8-C044-84F1-D68DEBA6FD84}" type="slidenum">
              <a:rPr lang="he-IL" altLang="en-US"/>
              <a:pPr/>
              <a:t>43</a:t>
            </a:fld>
            <a:endParaRPr lang="en-US" altLang="en-US" dirty="0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78317564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5CF2E502-A8B8-C044-84F1-D68DEBA6FD84}" type="slidenum">
              <a:rPr lang="he-IL" altLang="en-US"/>
              <a:pPr/>
              <a:t>44</a:t>
            </a:fld>
            <a:endParaRPr lang="en-US" altLang="en-US" dirty="0"/>
          </a:p>
        </p:txBody>
      </p:sp>
      <p:sp>
        <p:nvSpPr>
          <p:cNvPr id="15247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24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5404131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D1135-9B57-14D3-1E15-33D4DB20E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3BF460D7-34FF-1F82-BEA8-0F1713A0037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75983009-B27C-E462-A244-17DBEA7ADD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DE7B629D-397B-B40C-CE0C-965F4205D1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90823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16F7D-78DD-5816-1957-4ABC9D312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12C745B1-A2F3-0DC4-BBF2-8BBC7E0B6C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FC19C9E5-2B8F-FF9B-20AF-C4D8CDF19E7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FEDA940-2297-E09A-635F-E41A8B3DD4B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0720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93813-F1A0-AAF4-3F18-C1FC077EC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816F192D-6E88-45D4-D7D5-97D09DB1B54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C39E4BC3-7DA1-2964-545E-C006E6F0B1E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0A650D3C-6994-25AD-E7B6-CCD5EA5DFD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423898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9771D8-478E-985C-1A2A-36132B1D8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083EFB0-E5CA-25E1-416F-E63855E855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49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063C94D3-34CE-BDBA-C21C-0B0C7F7C629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B5CF8E1-57B2-C022-39C3-CA562570D67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498604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133F1-6386-F1AC-B58C-361EE1AD2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D482B4D6-BA21-36B8-5329-6BFF2DC4EF1B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50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D920F65C-3B0B-E3A8-F638-F5FD8A43A5D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F2D92C56-5C4F-D486-F49D-95EC70B0597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6897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0CC56-46D3-3F5E-2364-189B277E2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8B1FB61-60BE-87BF-4928-4091B6A77ED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C8A44B9-6276-8613-1D7B-9E15718C7CA7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06AEA686-D666-53EF-FCFC-DE99ACB6DB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1654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65B18-EB16-EF9F-0A92-D194878A3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ABD01A4-8AAE-A8BD-6547-1C6E3E35E28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51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A7F20D98-1FDD-9192-0F77-A799CB0B0736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C3EB42F-5806-29BA-2834-098722863E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4472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1492E6-8DDA-C5EC-BA07-D402D7B43C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45DF64B-5A24-F247-F253-A0BCC8D274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52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C5A7C66-D6FA-E9C9-9641-1FFAF64DB230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4E98794-3074-86C1-C22E-CBBB88B952F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0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F93C35-71DF-B21B-CC31-CD5C48B29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3C499DF6-2BF2-BCE0-81B5-B8F682DFFC0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53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38E9B08-869C-4D66-1BEF-2D7407A38AC5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8B1F322-8404-0088-E8EC-87F029939A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28927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5125A9-832F-B580-E513-0BD898F82F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4A89222B-C38E-C2A0-ECB5-C8E5C34475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54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D65E7F5C-0402-1095-F48B-2B920A1B388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D061BF26-6B02-1E2B-C466-4FF871208C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30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62C8A-D2FA-A888-99B1-D42712F06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767521DF-3136-677D-9758-0E03CB0E73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55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78BD7A8-93AB-7621-284A-FD378B345E7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0683D23-7746-B43F-058C-FC949BA328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427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7A948-963B-C1B5-5593-78858E2631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03FF787D-3AAD-94F5-0811-C6B91679E1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8EEA53A-A86A-600F-AFA1-23A2D85B941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92AED22B-DE69-41EF-DC45-8B28552A4F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43399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0D413-821D-DB8D-A4FA-2A499C64B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5E3A0AE-538C-5EC0-1445-395800AE2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57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6712AC34-E837-2B26-AB9F-D75AB1C28312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96E5E93-08FE-CBB7-3810-27D04B1C6A6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1066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ACA544-2C66-9A3A-E999-A73760942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922EFE81-A599-C72B-4899-3F2DAC715B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58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919A86B-D140-4AAE-BF78-98A2D7C559F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8FD10951-4EC8-F7A9-D1DD-FF1BD0F65C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4270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049C0F-68FC-6346-9D20-3F94CFB8F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E8A73184-CAF0-FE0E-65EA-4EE6ECF810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59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2C69CC07-CBA9-0CBC-9C7A-7305B613F4DF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D7F07A16-CD4C-918E-1169-71F0DDA542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9890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FDEA7-1B6E-BC14-135E-387A741E8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8AE2E325-F173-31BC-C48B-8C2A76D769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60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B4DA251-C47A-69B8-5B62-0012BBEF820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2B37F7E6-553D-41F3-EFE2-A808A25EDD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62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0FBC-DD8F-7D31-668D-331D48BDC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C340BF9C-8C9F-1C4F-E46E-A551DE5F9F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6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C2159B94-0D74-AFE1-C5EF-6556091B8CB1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702441A0-BE6C-ECFB-E03F-6C255C4047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243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D4C35-5AAB-AE3E-0BD5-108154015F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9AB3A346-829E-3962-35F9-0678795CB2E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A9396131-92D3-1179-4D3C-4D015EDD66B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AEE52978-7CCD-464A-74DA-E3EDE97E90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5103566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CF4B6-8638-BF5D-125D-DE89858B56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5">
            <a:extLst>
              <a:ext uri="{FF2B5EF4-FFF2-40B4-BE49-F238E27FC236}">
                <a16:creationId xmlns:a16="http://schemas.microsoft.com/office/drawing/2014/main" id="{27D629F9-467C-0F27-4EFC-B9DBC3519F90}"/>
              </a:ext>
            </a:extLst>
          </p:cNvPr>
          <p:cNvSpPr txBox="1">
            <a:spLocks noGrp="1" noChangeArrowheads="1"/>
          </p:cNvSpPr>
          <p:nvPr/>
        </p:nvSpPr>
        <p:spPr bwMode="auto">
          <a:xfrm>
            <a:off x="3961557" y="8838669"/>
            <a:ext cx="3029793" cy="433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18823" tIns="0" rIns="18823" bIns="0" anchor="b"/>
          <a:lstStyle>
            <a:lvl1pPr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801688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801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>
              <a:defRPr/>
            </a:pPr>
            <a:fld id="{10D3D8A3-02AB-FE47-A3D4-2CAD85DF4686}" type="slidenum">
              <a:rPr lang="he-IL" sz="1000" i="1">
                <a:latin typeface="Times New Roman" charset="0"/>
                <a:cs typeface="Times New Roman" charset="0"/>
              </a:rPr>
              <a:pPr algn="r">
                <a:defRPr/>
              </a:pPr>
              <a:t>62</a:t>
            </a:fld>
            <a:endParaRPr lang="en-US" sz="1000" i="1" dirty="0">
              <a:latin typeface="Times New Roman" charset="0"/>
              <a:cs typeface="Times New Roman" charset="0"/>
            </a:endParaRPr>
          </a:p>
        </p:txBody>
      </p:sp>
      <p:sp>
        <p:nvSpPr>
          <p:cNvPr id="71683" name="Rectangle 2">
            <a:extLst>
              <a:ext uri="{FF2B5EF4-FFF2-40B4-BE49-F238E27FC236}">
                <a16:creationId xmlns:a16="http://schemas.microsoft.com/office/drawing/2014/main" id="{0C3BBC57-7ECB-21BD-99C1-923B09CA4E3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6338" y="696913"/>
            <a:ext cx="4640262" cy="3479800"/>
          </a:xfrm>
          <a:ln/>
        </p:spPr>
      </p:sp>
      <p:sp>
        <p:nvSpPr>
          <p:cNvPr id="71684" name="Rectangle 3">
            <a:extLst>
              <a:ext uri="{FF2B5EF4-FFF2-40B4-BE49-F238E27FC236}">
                <a16:creationId xmlns:a16="http://schemas.microsoft.com/office/drawing/2014/main" id="{0CB8FC98-339B-7053-1442-03EE9B9FDE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33327" y="4408536"/>
            <a:ext cx="5124697" cy="4176735"/>
          </a:xfrm>
          <a:extLst>
            <a:ext uri="{FAA26D3D-D897-4be2-8F04-BA451C77F1D7}">
              <ma14:placeholderFlag xmlns:ma14="http://schemas.microsoft.com/office/mac/drawingml/2011/main" xmlns="" val="1"/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4000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7</a:t>
            </a:fld>
            <a:endParaRPr lang="en-US" dirty="0"/>
          </a:p>
        </p:txBody>
      </p:sp>
      <p:sp>
        <p:nvSpPr>
          <p:cNvPr id="18435" name="Rectangle 2"/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93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6920F-51DD-407C-3C6B-D7742AF6C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>
            <a:extLst>
              <a:ext uri="{FF2B5EF4-FFF2-40B4-BE49-F238E27FC236}">
                <a16:creationId xmlns:a16="http://schemas.microsoft.com/office/drawing/2014/main" id="{040C5DB3-DFA3-9260-FA29-B9B4971C3B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41806B-1CF9-A141-B8DC-00FBE98B1F84}" type="slidenum">
              <a:rPr lang="he-IL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1169410" name="Rectangle 2">
            <a:extLst>
              <a:ext uri="{FF2B5EF4-FFF2-40B4-BE49-F238E27FC236}">
                <a16:creationId xmlns:a16="http://schemas.microsoft.com/office/drawing/2014/main" id="{5A9FB108-9D92-3FFF-F58A-2792CA9D713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69411" name="Rectangle 3">
            <a:extLst>
              <a:ext uri="{FF2B5EF4-FFF2-40B4-BE49-F238E27FC236}">
                <a16:creationId xmlns:a16="http://schemas.microsoft.com/office/drawing/2014/main" id="{B8BC0F79-302D-EA1D-29EC-EB411E5399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995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3FD3ED-3C78-6F84-E957-EC5DEC165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B1E8A0F6-1594-AAFA-B7E8-0F3217FE02A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CF9FA7-3F23-6B4C-932C-E2C8C76C40D9}" type="slidenum">
              <a:rPr lang="en-US"/>
              <a:pPr/>
              <a:t>9</a:t>
            </a:fld>
            <a:endParaRPr lang="en-US" dirty="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5BE92C42-CC6D-E1A5-AB68-14C4B7ED14CA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>
          <a:xfrm>
            <a:off x="1152525" y="685800"/>
            <a:ext cx="4679950" cy="3509963"/>
          </a:xfrm>
          <a:solidFill>
            <a:srgbClr val="FFFFFF"/>
          </a:solidFill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67307B50-DCEC-5E23-F45C-F41782195FA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911142" y="4425118"/>
            <a:ext cx="5160975" cy="4197901"/>
          </a:xfrm>
          <a:solidFill>
            <a:srgbClr val="FFFFFF"/>
          </a:solidFill>
          <a:ln>
            <a:solidFill>
              <a:srgbClr val="000000"/>
            </a:solidFill>
          </a:ln>
        </p:spPr>
        <p:txBody>
          <a:bodyPr lIns="87955" tIns="43978" rIns="87955" bIns="43978"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759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2D1987-1499-D342-9BBD-9F50F4C0B81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  <p:sp>
        <p:nvSpPr>
          <p:cNvPr id="4" name="Content Placeholder 3"/>
          <p:cNvSpPr>
            <a:spLocks noGrp="1" noChangeArrowheads="1"/>
          </p:cNvSpPr>
          <p:nvPr>
            <p:ph idx="1"/>
          </p:nvPr>
        </p:nvSpPr>
        <p:spPr bwMode="auto">
          <a:xfrm>
            <a:off x="609600" y="914400"/>
            <a:ext cx="784860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5256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0100" y="914400"/>
            <a:ext cx="38481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Slide Number Placeholder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FA62AD-8B9F-3042-9EC9-EBDCC2F161CF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477687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DEF287-DEB1-F44A-B131-B827309A09B0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76441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523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239000" y="6629400"/>
            <a:ext cx="1905000" cy="2286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F7522-F9AF-4840-AC93-C82AFB8ED311}" type="slidenum">
              <a:rPr lang="en-US"/>
              <a:pPr>
                <a:defRPr/>
              </a:pPr>
              <a:t>‹#›</a:t>
            </a:fld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260940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5860" y="203538"/>
            <a:ext cx="786754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5860" y="914400"/>
            <a:ext cx="7972340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3" name="Straight Connector 2"/>
          <p:cNvCxnSpPr/>
          <p:nvPr userDrawn="1"/>
        </p:nvCxnSpPr>
        <p:spPr bwMode="auto">
          <a:xfrm flipV="1">
            <a:off x="596672" y="596626"/>
            <a:ext cx="7841976" cy="17047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Rectangle 4">
            <a:extLst>
              <a:ext uri="{FF2B5EF4-FFF2-40B4-BE49-F238E27FC236}">
                <a16:creationId xmlns:a16="http://schemas.microsoft.com/office/drawing/2014/main" id="{AE5AEEBC-FE30-79FA-0274-30E8B6371BD7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91160" y="6531196"/>
            <a:ext cx="7962248" cy="1947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800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kumimoji="1" kern="1200">
                <a:solidFill>
                  <a:schemeClr val="tx1"/>
                </a:solidFill>
                <a:latin typeface="Comic Sans MS" charset="0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Intro to CS / RUNI / lecture </a:t>
            </a:r>
            <a:r>
              <a:rPr lang="he-IL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9-2</a:t>
            </a:r>
            <a:r>
              <a:rPr 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                                                                                                                                                              slide </a:t>
            </a:r>
            <a:fld id="{0E022C0D-3723-2343-B86A-05A05703B5CB}" type="slidenum">
              <a:rPr lang="en-US" sz="100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pPr>
                <a:defRPr/>
              </a:pPr>
              <a:t>‹#›</a:t>
            </a:fld>
            <a:r>
              <a:rPr lang="en-US" sz="100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ea typeface="Arial" charset="0"/>
                <a:cs typeface="Arial" charset="0"/>
              </a:rPr>
              <a:t>   </a:t>
            </a:r>
            <a:endParaRPr lang="en-US" sz="1000" dirty="0">
              <a:solidFill>
                <a:schemeClr val="tx1">
                  <a:lumMod val="65000"/>
                  <a:lumOff val="3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905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4" r:id="rId2"/>
    <p:sldLayoutId id="2147483757" r:id="rId3"/>
    <p:sldLayoutId id="2147483762" r:id="rId4"/>
    <p:sldLayoutId id="2147483763" r:id="rId5"/>
  </p:sldLayoutIdLst>
  <p:hf hdr="0" ftr="0" dt="0"/>
  <p:txStyles>
    <p:titleStyle>
      <a:lvl1pPr algn="l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rgbClr val="000000"/>
          </a:solidFill>
          <a:latin typeface="Arial"/>
          <a:ea typeface="ＭＳ Ｐゴシック" charset="-128"/>
          <a:cs typeface="Arial"/>
        </a:defRPr>
      </a:lvl1pPr>
      <a:lvl2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6pPr>
      <a:lvl7pPr marL="9144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7pPr>
      <a:lvl8pPr marL="13716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8pPr>
      <a:lvl9pPr marL="1828800" algn="ctr" rtl="0" eaLnBrk="0" fontAlgn="base" hangingPunct="0">
        <a:lnSpc>
          <a:spcPct val="70000"/>
        </a:lnSpc>
        <a:spcBef>
          <a:spcPct val="0"/>
        </a:spcBef>
        <a:spcAft>
          <a:spcPct val="0"/>
        </a:spcAft>
        <a:defRPr kumimoji="1" sz="2000">
          <a:solidFill>
            <a:schemeClr val="hlink"/>
          </a:solidFill>
          <a:latin typeface="Comic Sans MS" charset="0"/>
        </a:defRPr>
      </a:lvl9pPr>
    </p:titleStyle>
    <p:bodyStyle>
      <a:lvl1pPr marL="342900" indent="-342900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rgbClr val="003399"/>
        </a:buClr>
        <a:buSzPct val="50000"/>
        <a:buFont typeface="Monotype Sorts" charset="2"/>
        <a:defRPr kumimoji="1">
          <a:solidFill>
            <a:srgbClr val="000000"/>
          </a:solidFill>
          <a:latin typeface="Times New Roman"/>
          <a:ea typeface="ＭＳ Ｐゴシック" charset="-128"/>
          <a:cs typeface="Times New Roman"/>
        </a:defRPr>
      </a:lvl1pPr>
      <a:lvl2pPr marL="346075" indent="-231775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Font typeface="Arial"/>
        <a:buChar char="•"/>
        <a:defRPr kumimoji="1">
          <a:solidFill>
            <a:srgbClr val="000000"/>
          </a:solidFill>
          <a:latin typeface="Times New Roman"/>
          <a:ea typeface="ＭＳ Ｐゴシック" charset="-128"/>
          <a:cs typeface="Times New Roman"/>
        </a:defRPr>
      </a:lvl2pPr>
      <a:lvl3pPr marL="627063" indent="-166688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80000"/>
        <a:buChar char="–"/>
        <a:defRPr kumimoji="1">
          <a:solidFill>
            <a:srgbClr val="000000"/>
          </a:solidFill>
          <a:latin typeface="Times New Roman"/>
          <a:ea typeface="ＭＳ Ｐゴシック" charset="-128"/>
          <a:cs typeface="Times New Roman"/>
        </a:defRPr>
      </a:lvl3pPr>
      <a:lvl4pPr marL="1147763" indent="-40481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Font typeface="Wingdings" charset="2"/>
        <a:buChar char="!"/>
        <a:defRPr kumimoji="1">
          <a:solidFill>
            <a:srgbClr val="000000"/>
          </a:solidFill>
          <a:latin typeface="Times New Roman"/>
          <a:ea typeface="ＭＳ Ｐゴシック" charset="-128"/>
          <a:cs typeface="Times New Roman"/>
        </a:defRPr>
      </a:lvl4pPr>
      <a:lvl5pPr marL="15398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rgbClr val="000000"/>
          </a:solidFill>
          <a:latin typeface="Times New Roman"/>
          <a:ea typeface="ＭＳ Ｐゴシック" charset="-128"/>
          <a:cs typeface="Times New Roman"/>
        </a:defRPr>
      </a:lvl5pPr>
      <a:lvl6pPr marL="19970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4542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29114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368675" indent="-169863" algn="l" rtl="0" eaLnBrk="0" fontAlgn="base" hangingPunct="0">
        <a:lnSpc>
          <a:spcPts val="2600"/>
        </a:lnSpc>
        <a:spcBef>
          <a:spcPct val="0"/>
        </a:spcBef>
        <a:spcAft>
          <a:spcPct val="0"/>
        </a:spcAft>
        <a:buClr>
          <a:schemeClr val="tx1"/>
        </a:buClr>
        <a:buSzPct val="100000"/>
        <a:buChar char="–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3" Type="http://schemas.openxmlformats.org/officeDocument/2006/relationships/image" Target="../media/image17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.tiff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1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/Relationships>
</file>

<file path=ppt/slides/_rels/slide25.xml.rels><?xml version="1.0" encoding="UTF-8" standalone="yes"?>
<Relationships xmlns="http://schemas.openxmlformats.org/package/2006/relationships"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0.png"/><Relationship Id="rId4" Type="http://schemas.openxmlformats.org/officeDocument/2006/relationships/image" Target="../media/image6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5.tiff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1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39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/>
          <p:cNvSpPr>
            <a:spLocks noChangeArrowheads="1"/>
          </p:cNvSpPr>
          <p:nvPr/>
        </p:nvSpPr>
        <p:spPr bwMode="auto">
          <a:xfrm>
            <a:off x="3342255" y="1662133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</a:t>
            </a:r>
            <a:r>
              <a:rPr lang="he-IL" sz="2000" dirty="0">
                <a:solidFill>
                  <a:srgbClr val="737373"/>
                </a:solidFill>
                <a:latin typeface="Times New Roman"/>
                <a:cs typeface="Times New Roman"/>
              </a:rPr>
              <a:t>9-2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87" y="2957533"/>
            <a:ext cx="3985625" cy="296801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-1103923" y="24520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36107" y="2195533"/>
            <a:ext cx="4622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400" dirty="0">
                <a:latin typeface="Times New Roman"/>
                <a:cs typeface="Times New Roman"/>
              </a:rPr>
              <a:t>Efficiency, Searching, Sorting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58E9A7AA-DB54-DF0D-57C7-802D28FBAA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12870286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E72646-DBF9-2BE5-F42B-DCF8C670F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4">
            <a:extLst>
              <a:ext uri="{FF2B5EF4-FFF2-40B4-BE49-F238E27FC236}">
                <a16:creationId xmlns:a16="http://schemas.microsoft.com/office/drawing/2014/main" id="{58B3AD65-33EB-C575-9747-B7891D123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3" y="1095050"/>
            <a:ext cx="3759659" cy="2923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 arr, int x) {</a:t>
            </a:r>
          </a:p>
          <a:p>
            <a:pPr>
              <a:spcBef>
                <a:spcPts val="2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 = 0; i &lt; arr.length; i++) {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if (arr[i] == x) {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AFB66505-31F4-9E1D-A2F2-E886F4D6F1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5D950231-CCD0-DF23-C42F-DE93889FA4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1: Searching an array</a:t>
            </a: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5D3E8CE4-F735-ECAB-32D6-481FE2324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10" y="943477"/>
            <a:ext cx="4057835" cy="15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1800" u="sng" dirty="0">
                <a:latin typeface="Times New Roman"/>
                <a:cs typeface="Times New Roman"/>
              </a:rPr>
              <a:t>How many operations are actually executed during run-time?</a:t>
            </a: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(Depends on  </a:t>
            </a:r>
            <a:r>
              <a:rPr lang="en-US" sz="1800" i="1" dirty="0">
                <a:latin typeface="Times New Roman"/>
                <a:cs typeface="Times New Roman"/>
              </a:rPr>
              <a:t>n</a:t>
            </a:r>
            <a:r>
              <a:rPr lang="en-US" sz="1800" dirty="0">
                <a:latin typeface="Times New Roman"/>
                <a:cs typeface="Times New Roman"/>
              </a:rPr>
              <a:t> =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arr.length)</a:t>
            </a:r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1A16753-D83D-40DC-D051-883EABA86DC0}"/>
              </a:ext>
            </a:extLst>
          </p:cNvPr>
          <p:cNvGrpSpPr/>
          <p:nvPr/>
        </p:nvGrpSpPr>
        <p:grpSpPr>
          <a:xfrm>
            <a:off x="1960130" y="1771960"/>
            <a:ext cx="1918113" cy="1755288"/>
            <a:chOff x="1960130" y="1771960"/>
            <a:chExt cx="1918113" cy="1755288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37B77AD-3613-E267-2A6E-06C017997C0A}"/>
                </a:ext>
              </a:extLst>
            </p:cNvPr>
            <p:cNvSpPr/>
            <p:nvPr/>
          </p:nvSpPr>
          <p:spPr bwMode="auto">
            <a:xfrm>
              <a:off x="1960130" y="1776194"/>
              <a:ext cx="220284" cy="1964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c1</a:t>
              </a: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ABAF2FE-DA2E-E4BA-0537-F99E39A307AC}"/>
                </a:ext>
              </a:extLst>
            </p:cNvPr>
            <p:cNvSpPr/>
            <p:nvPr/>
          </p:nvSpPr>
          <p:spPr bwMode="auto">
            <a:xfrm>
              <a:off x="2567090" y="1787423"/>
              <a:ext cx="220284" cy="1964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c2</a:t>
              </a: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C16EFEAB-915D-7DD1-2D68-FDAF26BB44B1}"/>
                </a:ext>
              </a:extLst>
            </p:cNvPr>
            <p:cNvSpPr/>
            <p:nvPr/>
          </p:nvSpPr>
          <p:spPr bwMode="auto">
            <a:xfrm>
              <a:off x="2768259" y="2310999"/>
              <a:ext cx="220284" cy="1964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c4</a:t>
              </a: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DC6ACF38-26C4-18CD-4C46-B80FF28F0820}"/>
                </a:ext>
              </a:extLst>
            </p:cNvPr>
            <p:cNvSpPr/>
            <p:nvPr/>
          </p:nvSpPr>
          <p:spPr bwMode="auto">
            <a:xfrm>
              <a:off x="2682989" y="2656599"/>
              <a:ext cx="220284" cy="1964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c5</a:t>
              </a: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AE051772-6529-50F4-9384-13F4D44223CC}"/>
                </a:ext>
              </a:extLst>
            </p:cNvPr>
            <p:cNvSpPr/>
            <p:nvPr/>
          </p:nvSpPr>
          <p:spPr bwMode="auto">
            <a:xfrm>
              <a:off x="2254364" y="3330751"/>
              <a:ext cx="220284" cy="1964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c6</a:t>
              </a: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819F9884-5027-68F0-0198-A0B18D941874}"/>
                </a:ext>
              </a:extLst>
            </p:cNvPr>
            <p:cNvSpPr/>
            <p:nvPr/>
          </p:nvSpPr>
          <p:spPr bwMode="auto">
            <a:xfrm>
              <a:off x="3657959" y="1771960"/>
              <a:ext cx="220284" cy="19649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IL" sz="1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nsolas" panose="020B0609020204030204" pitchFamily="49" charset="0"/>
                  <a:ea typeface="ＭＳ Ｐゴシック" charset="-128"/>
                  <a:cs typeface="Consolas" panose="020B0609020204030204" pitchFamily="49" charset="0"/>
                </a:rPr>
                <a:t>c3</a:t>
              </a:r>
            </a:p>
          </p:txBody>
        </p:sp>
      </p:grp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FAB94426-DD1E-F874-7E70-D993F573EF5D}"/>
              </a:ext>
            </a:extLst>
          </p:cNvPr>
          <p:cNvSpPr/>
          <p:nvPr/>
        </p:nvSpPr>
        <p:spPr bwMode="auto">
          <a:xfrm>
            <a:off x="3409982" y="2846129"/>
            <a:ext cx="2172544" cy="623038"/>
          </a:xfrm>
          <a:prstGeom prst="wedgeRoundRectCallout">
            <a:avLst>
              <a:gd name="adj1" fmla="val -46681"/>
              <a:gd name="adj2" fmla="val -9229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>
                <a:latin typeface="Times New Roman"/>
                <a:cs typeface="Times New Roman"/>
              </a:rPr>
              <a:t>Identify and count the program’s operations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42415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0B3BEF-A023-70A7-E7BC-638C433BF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4">
            <a:extLst>
              <a:ext uri="{FF2B5EF4-FFF2-40B4-BE49-F238E27FC236}">
                <a16:creationId xmlns:a16="http://schemas.microsoft.com/office/drawing/2014/main" id="{637468C4-1856-920D-E7C3-A74F6B1EE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3" y="1095050"/>
            <a:ext cx="3759659" cy="2923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 arr, int x) {</a:t>
            </a:r>
          </a:p>
          <a:p>
            <a:pPr>
              <a:spcBef>
                <a:spcPts val="2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 = 0; i &lt; arr.length; i++) {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if (arr[i] == x) {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224DD822-60B8-DB5F-8257-11743FD1935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37" name="Rectangle 3">
            <a:extLst>
              <a:ext uri="{FF2B5EF4-FFF2-40B4-BE49-F238E27FC236}">
                <a16:creationId xmlns:a16="http://schemas.microsoft.com/office/drawing/2014/main" id="{CD6C2E73-B157-765D-4B24-922FA8D69D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10" y="943477"/>
            <a:ext cx="4057835" cy="15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1800" u="sng" dirty="0">
                <a:latin typeface="Times New Roman"/>
                <a:cs typeface="Times New Roman"/>
              </a:rPr>
              <a:t>How many operations are actually executed during run-time?</a:t>
            </a: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(Depends on  </a:t>
            </a:r>
            <a:r>
              <a:rPr lang="en-US" sz="1800" i="1" dirty="0">
                <a:latin typeface="Times New Roman"/>
                <a:cs typeface="Times New Roman"/>
              </a:rPr>
              <a:t>n</a:t>
            </a:r>
            <a:r>
              <a:rPr lang="en-US" sz="1800" dirty="0">
                <a:latin typeface="Times New Roman"/>
                <a:cs typeface="Times New Roman"/>
              </a:rPr>
              <a:t> =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arr.length)</a:t>
            </a:r>
          </a:p>
        </p:txBody>
      </p:sp>
      <p:sp>
        <p:nvSpPr>
          <p:cNvPr id="64" name="Rectangle 16">
            <a:extLst>
              <a:ext uri="{FF2B5EF4-FFF2-40B4-BE49-F238E27FC236}">
                <a16:creationId xmlns:a16="http://schemas.microsoft.com/office/drawing/2014/main" id="{CCB0D9B0-C260-4298-E325-9800DB4E5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7044" y="2275659"/>
            <a:ext cx="4439478" cy="194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time</a:t>
            </a: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(in this particular problem)</a:t>
            </a:r>
            <a:endParaRPr kumimoji="0"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Best case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the first element in the array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 case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not in the array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case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is somewhere in the array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u="sng" dirty="0">
              <a:latin typeface="Times New Roman"/>
              <a:cs typeface="Times New Roman"/>
            </a:endParaRPr>
          </a:p>
        </p:txBody>
      </p:sp>
      <p:sp>
        <p:nvSpPr>
          <p:cNvPr id="65" name="Rectangle 16">
            <a:extLst>
              <a:ext uri="{FF2B5EF4-FFF2-40B4-BE49-F238E27FC236}">
                <a16:creationId xmlns:a16="http://schemas.microsoft.com/office/drawing/2014/main" id="{DBC74686-3D18-4E24-0B6F-670D8586D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022" y="4304614"/>
            <a:ext cx="8335616" cy="1940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 case approach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always focus on the </a:t>
            </a:r>
            <a:r>
              <a:rPr kumimoji="0"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 case</a:t>
            </a:r>
            <a:endParaRPr kumimoji="0"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When we say “running time”, we mean </a:t>
            </a:r>
            <a:r>
              <a:rPr kumimoji="0" lang="en-US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time in the worst case</a:t>
            </a:r>
            <a:endParaRPr kumimoji="0"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conservative, honest approach.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None/>
            </a:pPr>
            <a:r>
              <a:rPr lang="en-US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endParaRPr kumimoji="0" lang="en-US" u="sng" dirty="0">
              <a:latin typeface="Times New Roman"/>
              <a:cs typeface="Times New Roman"/>
            </a:endParaRP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7D119E63-8646-A548-4FA8-E3ADEC344F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1: Searching an array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FA37706-6C10-BB32-4AA8-72E276DC94A8}"/>
              </a:ext>
            </a:extLst>
          </p:cNvPr>
          <p:cNvSpPr/>
          <p:nvPr/>
        </p:nvSpPr>
        <p:spPr bwMode="auto">
          <a:xfrm>
            <a:off x="1960130" y="1776194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969062D-B7A6-C4CA-B212-61DAE0445231}"/>
              </a:ext>
            </a:extLst>
          </p:cNvPr>
          <p:cNvSpPr/>
          <p:nvPr/>
        </p:nvSpPr>
        <p:spPr bwMode="auto">
          <a:xfrm>
            <a:off x="2567090" y="1787423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00CB111-93E5-2282-E682-26FDE90EC742}"/>
              </a:ext>
            </a:extLst>
          </p:cNvPr>
          <p:cNvSpPr/>
          <p:nvPr/>
        </p:nvSpPr>
        <p:spPr bwMode="auto">
          <a:xfrm>
            <a:off x="2768259" y="231099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c4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CB28AAE-EE76-D6B0-44E5-61415C468494}"/>
              </a:ext>
            </a:extLst>
          </p:cNvPr>
          <p:cNvSpPr/>
          <p:nvPr/>
        </p:nvSpPr>
        <p:spPr bwMode="auto">
          <a:xfrm>
            <a:off x="2682989" y="265659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c5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FA9CBAB-8078-EFE8-FF6F-9A8E03994CCE}"/>
              </a:ext>
            </a:extLst>
          </p:cNvPr>
          <p:cNvSpPr/>
          <p:nvPr/>
        </p:nvSpPr>
        <p:spPr bwMode="auto">
          <a:xfrm>
            <a:off x="2254364" y="3330751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c6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86EB260-88AC-5BE2-A79B-71E5848AB2BB}"/>
              </a:ext>
            </a:extLst>
          </p:cNvPr>
          <p:cNvSpPr/>
          <p:nvPr/>
        </p:nvSpPr>
        <p:spPr bwMode="auto">
          <a:xfrm>
            <a:off x="3657959" y="1771960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c3</a:t>
            </a:r>
          </a:p>
        </p:txBody>
      </p:sp>
    </p:spTree>
    <p:extLst>
      <p:ext uri="{BB962C8B-B14F-4D97-AF65-F5344CB8AC3E}">
        <p14:creationId xmlns:p14="http://schemas.microsoft.com/office/powerpoint/2010/main" val="97000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932F-ACE8-31F6-4D25-67FE8309F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67FEEBA8-FD49-7D31-4048-C1DB5D2CE86B}"/>
              </a:ext>
            </a:extLst>
          </p:cNvPr>
          <p:cNvGrpSpPr/>
          <p:nvPr/>
        </p:nvGrpSpPr>
        <p:grpSpPr>
          <a:xfrm>
            <a:off x="4696182" y="2114871"/>
            <a:ext cx="3572031" cy="666445"/>
            <a:chOff x="4574989" y="2680860"/>
            <a:chExt cx="3572031" cy="666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5215D1-7CFE-6B11-EF5F-79BC5F68C797}"/>
                    </a:ext>
                  </a:extLst>
                </p:cNvPr>
                <p:cNvSpPr txBox="1"/>
                <p:nvPr/>
              </p:nvSpPr>
              <p:spPr>
                <a:xfrm>
                  <a:off x="4989831" y="3101084"/>
                  <a:ext cx="273376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6=</m:t>
                        </m:r>
                      </m:oMath>
                    </m:oMathPara>
                  </a14:m>
                  <a:endParaRPr lang="en-IL" sz="140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0F5215D1-7CFE-6B11-EF5F-79BC5F68C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831" y="3101084"/>
                  <a:ext cx="2733762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926" r="-46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6FD41B19-46F6-053A-78AF-7954487B77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989" y="2680860"/>
              <a:ext cx="3572031" cy="45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2500"/>
                </a:spcBef>
                <a:buSzPct val="100000"/>
                <a:defRPr/>
              </a:pPr>
              <a:r>
                <a:rPr lang="en-US" sz="1600" i="1" dirty="0">
                  <a:latin typeface="Times New Roman"/>
                  <a:cs typeface="Times New Roman"/>
                </a:rPr>
                <a:t>RunningTime</a:t>
              </a:r>
              <a:r>
                <a:rPr lang="en-US" sz="800" i="1" dirty="0">
                  <a:latin typeface="Times New Roman"/>
                  <a:cs typeface="Times New Roman"/>
                </a:rPr>
                <a:t> 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dirty="0">
                  <a:latin typeface="Times New Roman"/>
                  <a:cs typeface="Times New Roman"/>
                </a:rPr>
                <a:t>) </a:t>
              </a:r>
              <a:r>
                <a:rPr lang="en-US" sz="1600" dirty="0">
                  <a:latin typeface="Times New Roman"/>
                  <a:cs typeface="Times New Roman"/>
                </a:rPr>
                <a:t>= </a:t>
              </a:r>
            </a:p>
          </p:txBody>
        </p:sp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F16EC174-FA97-FA09-F66B-332A6024B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10" y="943477"/>
            <a:ext cx="4057835" cy="15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1800" u="sng" dirty="0">
                <a:latin typeface="Times New Roman"/>
                <a:cs typeface="Times New Roman"/>
              </a:rPr>
              <a:t>How many operations are actually executed during run-time?</a:t>
            </a: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(Depends on  </a:t>
            </a:r>
            <a:r>
              <a:rPr lang="en-US" sz="1800" i="1" dirty="0">
                <a:latin typeface="Times New Roman"/>
                <a:cs typeface="Times New Roman"/>
              </a:rPr>
              <a:t>n</a:t>
            </a:r>
            <a:r>
              <a:rPr lang="en-US" sz="1800" dirty="0">
                <a:latin typeface="Times New Roman"/>
                <a:cs typeface="Times New Roman"/>
              </a:rPr>
              <a:t> =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arr.length)</a:t>
            </a:r>
          </a:p>
        </p:txBody>
      </p:sp>
      <p:sp>
        <p:nvSpPr>
          <p:cNvPr id="66" name="Rectangle 3">
            <a:extLst>
              <a:ext uri="{FF2B5EF4-FFF2-40B4-BE49-F238E27FC236}">
                <a16:creationId xmlns:a16="http://schemas.microsoft.com/office/drawing/2014/main" id="{439FD4AD-59D6-D40B-64D0-7EA8B505047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EFA3000F-2019-6400-98EF-C4C97824AC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1: Searching an array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A6A668-3337-8056-13A9-C29E414FBAAB}"/>
                  </a:ext>
                </a:extLst>
              </p:cNvPr>
              <p:cNvSpPr txBox="1"/>
              <p:nvPr/>
            </p:nvSpPr>
            <p:spPr>
              <a:xfrm>
                <a:off x="5151968" y="3407171"/>
                <a:ext cx="1171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IL" b="1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A6A668-3337-8056-13A9-C29E414FBA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968" y="3407171"/>
                <a:ext cx="1171796" cy="276999"/>
              </a:xfrm>
              <a:prstGeom prst="rect">
                <a:avLst/>
              </a:prstGeom>
              <a:blipFill>
                <a:blip r:embed="rId4"/>
                <a:stretch>
                  <a:fillRect l="-3226" r="-215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B555FA5A-24F1-426E-6F75-55F646A200AA}"/>
              </a:ext>
            </a:extLst>
          </p:cNvPr>
          <p:cNvSpPr txBox="1"/>
          <p:nvPr/>
        </p:nvSpPr>
        <p:spPr>
          <a:xfrm>
            <a:off x="5087154" y="2827744"/>
            <a:ext cx="27303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200" dirty="0">
                <a:latin typeface="Times New Roman"/>
                <a:cs typeface="Times New Roman"/>
              </a:rPr>
              <a:t>Assuming that each operation takes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more or less the same time,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</p:txBody>
      </p:sp>
      <p:sp>
        <p:nvSpPr>
          <p:cNvPr id="10" name="Rectangle 34">
            <a:extLst>
              <a:ext uri="{FF2B5EF4-FFF2-40B4-BE49-F238E27FC236}">
                <a16:creationId xmlns:a16="http://schemas.microsoft.com/office/drawing/2014/main" id="{C31B6D42-0326-FFE0-2A92-3191006840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3" y="1095050"/>
            <a:ext cx="3759659" cy="2923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 arr, int x) {</a:t>
            </a:r>
          </a:p>
          <a:p>
            <a:pPr>
              <a:spcBef>
                <a:spcPts val="2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 = 0; i &lt; arr.length; i++) {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if (arr[i] == x) {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42515EF-A7DC-25F8-89E0-6C3C9615115F}"/>
              </a:ext>
            </a:extLst>
          </p:cNvPr>
          <p:cNvSpPr/>
          <p:nvPr/>
        </p:nvSpPr>
        <p:spPr bwMode="auto">
          <a:xfrm>
            <a:off x="1960130" y="1776194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32ACAF52-AADC-2727-9A52-C9256E6A99F2}"/>
              </a:ext>
            </a:extLst>
          </p:cNvPr>
          <p:cNvSpPr/>
          <p:nvPr/>
        </p:nvSpPr>
        <p:spPr bwMode="auto">
          <a:xfrm>
            <a:off x="2567090" y="1787423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A62A0E-E6AA-B0DB-FFC4-E5D0B183DE4B}"/>
              </a:ext>
            </a:extLst>
          </p:cNvPr>
          <p:cNvSpPr/>
          <p:nvPr/>
        </p:nvSpPr>
        <p:spPr bwMode="auto">
          <a:xfrm>
            <a:off x="2768259" y="231099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960E80E-EC00-008F-0294-A02743F8B29C}"/>
              </a:ext>
            </a:extLst>
          </p:cNvPr>
          <p:cNvSpPr/>
          <p:nvPr/>
        </p:nvSpPr>
        <p:spPr bwMode="auto">
          <a:xfrm>
            <a:off x="2682989" y="265659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070EF95-44EA-4FD5-73E8-2AD9989B1BE1}"/>
              </a:ext>
            </a:extLst>
          </p:cNvPr>
          <p:cNvSpPr/>
          <p:nvPr/>
        </p:nvSpPr>
        <p:spPr bwMode="auto">
          <a:xfrm>
            <a:off x="2254364" y="3330751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93D3D1E-A619-A09B-978E-0192BB18F235}"/>
              </a:ext>
            </a:extLst>
          </p:cNvPr>
          <p:cNvSpPr/>
          <p:nvPr/>
        </p:nvSpPr>
        <p:spPr bwMode="auto">
          <a:xfrm>
            <a:off x="3657959" y="1771960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c3</a:t>
            </a:r>
          </a:p>
        </p:txBody>
      </p:sp>
    </p:spTree>
    <p:extLst>
      <p:ext uri="{BB962C8B-B14F-4D97-AF65-F5344CB8AC3E}">
        <p14:creationId xmlns:p14="http://schemas.microsoft.com/office/powerpoint/2010/main" val="210813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733D26-19A6-452C-60E0-881375AE99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9AC5CBD-8CAA-4C29-5875-CE768C6C6086}"/>
              </a:ext>
            </a:extLst>
          </p:cNvPr>
          <p:cNvGrpSpPr/>
          <p:nvPr/>
        </p:nvGrpSpPr>
        <p:grpSpPr>
          <a:xfrm>
            <a:off x="4696182" y="2114871"/>
            <a:ext cx="3572031" cy="666445"/>
            <a:chOff x="4574989" y="2680860"/>
            <a:chExt cx="3572031" cy="6664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62C726D-1DB6-C9A7-1E36-E9BD73704527}"/>
                    </a:ext>
                  </a:extLst>
                </p:cNvPr>
                <p:cNvSpPr txBox="1"/>
                <p:nvPr/>
              </p:nvSpPr>
              <p:spPr>
                <a:xfrm>
                  <a:off x="4989831" y="3101084"/>
                  <a:ext cx="2733762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3+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6=</m:t>
                        </m:r>
                      </m:oMath>
                    </m:oMathPara>
                  </a14:m>
                  <a:endParaRPr lang="en-IL" sz="140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62C726D-1DB6-C9A7-1E36-E9BD737045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89831" y="3101084"/>
                  <a:ext cx="2733762" cy="246221"/>
                </a:xfrm>
                <a:prstGeom prst="rect">
                  <a:avLst/>
                </a:prstGeom>
                <a:blipFill>
                  <a:blip r:embed="rId3"/>
                  <a:stretch>
                    <a:fillRect l="-926" r="-463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A6F4F466-36E0-1407-B9DF-104F2FD7C8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4989" y="2680860"/>
              <a:ext cx="3572031" cy="45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2500"/>
                </a:spcBef>
                <a:buSzPct val="100000"/>
                <a:defRPr/>
              </a:pPr>
              <a:r>
                <a:rPr lang="en-US" sz="1600" i="1" dirty="0">
                  <a:latin typeface="Times New Roman"/>
                  <a:cs typeface="Times New Roman"/>
                </a:rPr>
                <a:t>RunningTime</a:t>
              </a:r>
              <a:r>
                <a:rPr lang="en-US" sz="800" i="1" dirty="0">
                  <a:latin typeface="Times New Roman"/>
                  <a:cs typeface="Times New Roman"/>
                </a:rPr>
                <a:t> 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dirty="0">
                  <a:latin typeface="Times New Roman"/>
                  <a:cs typeface="Times New Roman"/>
                </a:rPr>
                <a:t>) </a:t>
              </a:r>
              <a:r>
                <a:rPr lang="en-US" sz="1600" dirty="0">
                  <a:latin typeface="Times New Roman"/>
                  <a:cs typeface="Times New Roman"/>
                </a:rPr>
                <a:t>=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8615A-D503-834A-EF47-DA0D42FD2374}"/>
                  </a:ext>
                </a:extLst>
              </p:cNvPr>
              <p:cNvSpPr txBox="1"/>
              <p:nvPr/>
            </p:nvSpPr>
            <p:spPr>
              <a:xfrm>
                <a:off x="5151968" y="3407171"/>
                <a:ext cx="117179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m:oMathPara>
                </a14:m>
                <a:endParaRPr lang="en-IL" b="1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468615A-D503-834A-EF47-DA0D42FD2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968" y="3407171"/>
                <a:ext cx="1171796" cy="276999"/>
              </a:xfrm>
              <a:prstGeom prst="rect">
                <a:avLst/>
              </a:prstGeom>
              <a:blipFill>
                <a:blip r:embed="rId4"/>
                <a:stretch>
                  <a:fillRect l="-3226" r="-215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3">
            <a:extLst>
              <a:ext uri="{FF2B5EF4-FFF2-40B4-BE49-F238E27FC236}">
                <a16:creationId xmlns:a16="http://schemas.microsoft.com/office/drawing/2014/main" id="{40E74562-CFA2-E20F-0432-F8B7BCADF2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57710" y="943477"/>
            <a:ext cx="4057835" cy="1523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1800" u="sng" dirty="0">
                <a:latin typeface="Times New Roman"/>
                <a:cs typeface="Times New Roman"/>
              </a:rPr>
              <a:t>How many operations are actually executed during run-time?</a:t>
            </a:r>
          </a:p>
          <a:p>
            <a:pPr algn="l">
              <a:spcBef>
                <a:spcPts val="6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(Depends on  </a:t>
            </a:r>
            <a:r>
              <a:rPr lang="en-US" sz="1800" i="1" dirty="0">
                <a:latin typeface="Times New Roman"/>
                <a:cs typeface="Times New Roman"/>
              </a:rPr>
              <a:t>n</a:t>
            </a:r>
            <a:r>
              <a:rPr lang="en-US" sz="1800" dirty="0">
                <a:latin typeface="Times New Roman"/>
                <a:cs typeface="Times New Roman"/>
              </a:rPr>
              <a:t> = </a:t>
            </a:r>
            <a:r>
              <a:rPr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arr.length)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6812B8-9169-17EC-2E98-BB27246BF8E7}"/>
              </a:ext>
            </a:extLst>
          </p:cNvPr>
          <p:cNvGrpSpPr/>
          <p:nvPr/>
        </p:nvGrpSpPr>
        <p:grpSpPr>
          <a:xfrm>
            <a:off x="675863" y="4468441"/>
            <a:ext cx="8727698" cy="2054935"/>
            <a:chOff x="693391" y="4334971"/>
            <a:chExt cx="8727698" cy="2054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Rectangle 9">
                  <a:extLst>
                    <a:ext uri="{FF2B5EF4-FFF2-40B4-BE49-F238E27FC236}">
                      <a16:creationId xmlns:a16="http://schemas.microsoft.com/office/drawing/2014/main" id="{0D64DE64-C373-597A-4011-5EEAC0F1CFC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93391" y="4334971"/>
                  <a:ext cx="8727698" cy="205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/>
                <a:lstStyle/>
                <a:p>
                  <a:pPr marL="342900" indent="-342900" algn="l">
                    <a:spcBef>
                      <a:spcPct val="45000"/>
                    </a:spcBef>
                    <a:buClr>
                      <a:srgbClr val="006600"/>
                    </a:buClr>
                    <a:buSzPct val="100000"/>
                    <a:buFont typeface="Wingdings" charset="0"/>
                    <a:buNone/>
                  </a:pPr>
                  <a:r>
                    <a:rPr lang="en-US" sz="2000" u="sng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Big </a:t>
                  </a:r>
                  <a:r>
                    <a:rPr lang="en-US" sz="2000" i="1" u="sng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O</a:t>
                  </a:r>
                  <a:endParaRPr lang="en-US" i="1" u="sng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  <a:p>
                  <a:pPr marL="285750" indent="-285750">
                    <a:spcBef>
                      <a:spcPts val="600"/>
                    </a:spcBef>
                    <a:buSzPct val="100000"/>
                    <a:buFont typeface="Arial"/>
                    <a:buChar char="•"/>
                  </a:pP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Focus on the term that </a:t>
                  </a:r>
                  <a:r>
                    <a:rPr lang="en-US" sz="1600" i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grows fastest as </a:t>
                  </a:r>
                  <a14:m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a14:m>
                  <a:r>
                    <a:rPr lang="en-US" sz="1600" i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 increases</a:t>
                  </a:r>
                  <a:endParaRPr lang="en-US" sz="1600" baseline="30000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  <a:p>
                  <a:pPr marL="285750" indent="-285750">
                    <a:spcBef>
                      <a:spcPts val="1200"/>
                    </a:spcBef>
                    <a:buSzPct val="100000"/>
                    <a:buFont typeface="Arial"/>
                    <a:buChar char="•"/>
                  </a:pP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Running time  </a:t>
                  </a:r>
                  <a:r>
                    <a:rPr lang="en-US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=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  order of magnitude of this term (ignoring all constants):  </a:t>
                  </a:r>
                  <a: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O</a:t>
                  </a:r>
                  <a:r>
                    <a:rPr lang="en-US" sz="800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 </a:t>
                  </a:r>
                  <a:r>
                    <a:rPr lang="en-US" b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(</a:t>
                  </a:r>
                  <a:r>
                    <a:rPr lang="en-US" sz="800" b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 </a:t>
                  </a:r>
                  <a: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n</a:t>
                  </a:r>
                  <a:r>
                    <a:rPr lang="en-US" sz="800" b="1" baseline="30000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 </a:t>
                  </a:r>
                  <a:r>
                    <a:rPr lang="en-US" b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)</a:t>
                  </a:r>
                  <a:endParaRPr lang="en-US" sz="1600" b="1" dirty="0">
                    <a:solidFill>
                      <a:srgbClr val="0037C0"/>
                    </a:solidFill>
                    <a:latin typeface="Times New Roman"/>
                    <a:cs typeface="Times New Roman"/>
                  </a:endParaRPr>
                </a:p>
                <a:p>
                  <a:pPr marL="285750" indent="-285750">
                    <a:spcBef>
                      <a:spcPts val="1200"/>
                    </a:spcBef>
                    <a:buSzPct val="100000"/>
                    <a:buFont typeface="Arial"/>
                    <a:buChar char="•"/>
                  </a:pPr>
                  <a:r>
                    <a:rPr lang="en-US" sz="1600" b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Big </a:t>
                  </a:r>
                  <a:r>
                    <a:rPr lang="en-US" sz="1600" b="1" i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O</a:t>
                  </a:r>
                  <a:r>
                    <a:rPr lang="en-US" sz="1600" b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: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  a computer science standard for describing an algorithm’s running time.</a:t>
                  </a:r>
                </a:p>
              </p:txBody>
            </p:sp>
          </mc:Choice>
          <mc:Fallback xmlns="">
            <p:sp>
              <p:nvSpPr>
                <p:cNvPr id="59" name="Rectangle 9">
                  <a:extLst>
                    <a:ext uri="{FF2B5EF4-FFF2-40B4-BE49-F238E27FC236}">
                      <a16:creationId xmlns:a16="http://schemas.microsoft.com/office/drawing/2014/main" id="{0D64DE64-C373-597A-4011-5EEAC0F1CFC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93391" y="4334971"/>
                  <a:ext cx="8727698" cy="2054935"/>
                </a:xfrm>
                <a:prstGeom prst="rect">
                  <a:avLst/>
                </a:prstGeom>
                <a:blipFill>
                  <a:blip r:embed="rId5"/>
                  <a:stretch>
                    <a:fillRect l="-727" t="-122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ACFB333-6A89-0976-7CC0-836C5D626B8B}"/>
                    </a:ext>
                  </a:extLst>
                </p:cNvPr>
                <p:cNvSpPr txBox="1"/>
                <p:nvPr/>
              </p:nvSpPr>
              <p:spPr>
                <a:xfrm>
                  <a:off x="2236076" y="5107931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1" smtClean="0">
                            <a:latin typeface="Cambria Math" panose="02040503050406030204" pitchFamily="18" charset="0"/>
                          </a:rPr>
                          <m:t>𝒅𝒆𝒇</m:t>
                        </m:r>
                      </m:oMath>
                    </m:oMathPara>
                  </a14:m>
                  <a:endParaRPr lang="en-IL" sz="900" b="1"/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ACFB333-6A89-0976-7CC0-836C5D626B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6076" y="5107931"/>
                  <a:ext cx="238848" cy="138499"/>
                </a:xfrm>
                <a:prstGeom prst="rect">
                  <a:avLst/>
                </a:prstGeom>
                <a:blipFill>
                  <a:blip r:embed="rId6"/>
                  <a:stretch>
                    <a:fillRect l="-15000" r="-15000" b="-4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342A513-F0DB-ED59-4744-DC624AAC098F}"/>
              </a:ext>
            </a:extLst>
          </p:cNvPr>
          <p:cNvCxnSpPr>
            <a:cxnSpLocks/>
          </p:cNvCxnSpPr>
          <p:nvPr/>
        </p:nvCxnSpPr>
        <p:spPr bwMode="auto">
          <a:xfrm>
            <a:off x="5707617" y="3722204"/>
            <a:ext cx="558562" cy="0"/>
          </a:xfrm>
          <a:prstGeom prst="line">
            <a:avLst/>
          </a:prstGeom>
          <a:solidFill>
            <a:schemeClr val="tx2"/>
          </a:solidFill>
          <a:ln w="31750" cap="flat" cmpd="sng" algn="ctr">
            <a:solidFill>
              <a:srgbClr val="C00000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66" name="Rectangle 3">
            <a:extLst>
              <a:ext uri="{FF2B5EF4-FFF2-40B4-BE49-F238E27FC236}">
                <a16:creationId xmlns:a16="http://schemas.microsoft.com/office/drawing/2014/main" id="{026D4B4D-F49A-8832-A6C6-8C2302C9E83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67" name="Rectangle 3">
            <a:extLst>
              <a:ext uri="{FF2B5EF4-FFF2-40B4-BE49-F238E27FC236}">
                <a16:creationId xmlns:a16="http://schemas.microsoft.com/office/drawing/2014/main" id="{43DA04C5-3996-6A30-7891-3702C8037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1: Searching an array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29B8C8-2A5D-1E4D-F8BE-AC7490997AB1}"/>
              </a:ext>
            </a:extLst>
          </p:cNvPr>
          <p:cNvSpPr txBox="1"/>
          <p:nvPr/>
        </p:nvSpPr>
        <p:spPr>
          <a:xfrm>
            <a:off x="5087154" y="2827744"/>
            <a:ext cx="27303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200" dirty="0">
                <a:latin typeface="Times New Roman"/>
                <a:cs typeface="Times New Roman"/>
              </a:rPr>
              <a:t>Assuming that each operation takes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more or less the same time,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346175BB-0719-145D-701C-71C90ACB301C}"/>
                  </a:ext>
                </a:extLst>
              </p:cNvPr>
              <p:cNvSpPr/>
              <p:nvPr/>
            </p:nvSpPr>
            <p:spPr>
              <a:xfrm>
                <a:off x="4809204" y="3834910"/>
                <a:ext cx="3151890" cy="581168"/>
              </a:xfrm>
              <a:prstGeom prst="wedgeRoundRectCallout">
                <a:avLst>
                  <a:gd name="adj1" fmla="val -49892"/>
                  <a:gd name="adj2" fmla="val 14386"/>
                  <a:gd name="adj3" fmla="val 16667"/>
                </a:avLst>
              </a:prstGeom>
              <a:solidFill>
                <a:srgbClr val="FFFBE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0" rIns="0" bIns="0" rtlCol="0" anchor="ctr" anchorCtr="0"/>
              <a:lstStyle/>
              <a:p>
                <a:pPr marL="0" lvl="1">
                  <a:spcBef>
                    <a:spcPts val="600"/>
                  </a:spcBef>
                  <a:buClr>
                    <a:schemeClr val="tx1"/>
                  </a:buClr>
                </a:pPr>
                <a:r>
                  <a:rPr lang="en-US" sz="1400" b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Observation: The term that grows fastest</a:t>
                </a:r>
                <a:br>
                  <a:rPr lang="en-US" sz="1400" b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</a:br>
                <a:r>
                  <a:rPr lang="en-US" sz="1400" b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                     when </a:t>
                </a:r>
                <a:r>
                  <a:rPr lang="en-US" sz="1400" i="1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sz="1400" b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increases:  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𝟑</m:t>
                    </m:r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sz="1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e>
                      <m:sup/>
                    </m:sSup>
                  </m:oMath>
                </a14:m>
                <a:endParaRPr lang="en-US" sz="1400" b="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</mc:Choice>
        <mc:Fallback xmlns="">
          <p:sp>
            <p:nvSpPr>
              <p:cNvPr id="8" name="Rounded Rectangular Callout 7">
                <a:extLst>
                  <a:ext uri="{FF2B5EF4-FFF2-40B4-BE49-F238E27FC236}">
                    <a16:creationId xmlns:a16="http://schemas.microsoft.com/office/drawing/2014/main" id="{346175BB-0719-145D-701C-71C90ACB30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204" y="3834910"/>
                <a:ext cx="3151890" cy="581168"/>
              </a:xfrm>
              <a:prstGeom prst="wedgeRoundRectCallout">
                <a:avLst>
                  <a:gd name="adj1" fmla="val -49892"/>
                  <a:gd name="adj2" fmla="val 14386"/>
                  <a:gd name="adj3" fmla="val 16667"/>
                </a:avLst>
              </a:prstGeom>
              <a:blipFill>
                <a:blip r:embed="rId7"/>
                <a:stretch>
                  <a:fillRect l="-402" b="-6383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34">
            <a:extLst>
              <a:ext uri="{FF2B5EF4-FFF2-40B4-BE49-F238E27FC236}">
                <a16:creationId xmlns:a16="http://schemas.microsoft.com/office/drawing/2014/main" id="{01122C9D-7576-9AB8-AE1F-164E369355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3" y="1095050"/>
            <a:ext cx="3759659" cy="2923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 arr, int x) {</a:t>
            </a:r>
          </a:p>
          <a:p>
            <a:pPr>
              <a:spcBef>
                <a:spcPts val="2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 = 0; i &lt; arr.length; i++) {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if (arr[i] == x) {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1E1E93-0B25-2A04-EC46-8B38CBEB4E37}"/>
              </a:ext>
            </a:extLst>
          </p:cNvPr>
          <p:cNvSpPr/>
          <p:nvPr/>
        </p:nvSpPr>
        <p:spPr bwMode="auto">
          <a:xfrm>
            <a:off x="1960130" y="1776194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20AAF12-F716-9087-A230-0DC42A5D0EA7}"/>
              </a:ext>
            </a:extLst>
          </p:cNvPr>
          <p:cNvSpPr/>
          <p:nvPr/>
        </p:nvSpPr>
        <p:spPr bwMode="auto">
          <a:xfrm>
            <a:off x="2567090" y="1787423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726BA9B7-2732-3735-66E6-1C731A246A50}"/>
              </a:ext>
            </a:extLst>
          </p:cNvPr>
          <p:cNvSpPr/>
          <p:nvPr/>
        </p:nvSpPr>
        <p:spPr bwMode="auto">
          <a:xfrm>
            <a:off x="2768259" y="231099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B976F78-837B-1C5F-78FC-1381CF651A85}"/>
              </a:ext>
            </a:extLst>
          </p:cNvPr>
          <p:cNvSpPr/>
          <p:nvPr/>
        </p:nvSpPr>
        <p:spPr bwMode="auto">
          <a:xfrm>
            <a:off x="2682989" y="265659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c5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FF6D194-C566-0959-8095-1AF1C9084919}"/>
              </a:ext>
            </a:extLst>
          </p:cNvPr>
          <p:cNvSpPr/>
          <p:nvPr/>
        </p:nvSpPr>
        <p:spPr bwMode="auto">
          <a:xfrm>
            <a:off x="2254364" y="3330751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c6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837EB37-A101-E5AE-D409-05EA0B9ADE42}"/>
              </a:ext>
            </a:extLst>
          </p:cNvPr>
          <p:cNvSpPr/>
          <p:nvPr/>
        </p:nvSpPr>
        <p:spPr bwMode="auto">
          <a:xfrm>
            <a:off x="3657959" y="1771960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c3</a:t>
            </a:r>
          </a:p>
        </p:txBody>
      </p:sp>
    </p:spTree>
    <p:extLst>
      <p:ext uri="{BB962C8B-B14F-4D97-AF65-F5344CB8AC3E}">
        <p14:creationId xmlns:p14="http://schemas.microsoft.com/office/powerpoint/2010/main" val="2948824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5C17A-5F86-9F4F-B5D1-15DB1B82F5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6908965F-8E94-1692-472C-D099D53505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14" y="1095050"/>
            <a:ext cx="3658935" cy="2923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a 2D square array contains the given value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contains(int[][] arr, int x)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en-US" sz="1200" dirty="0">
                <a:latin typeface="Consolas" charset="0"/>
                <a:cs typeface="Consolas" charset="0"/>
              </a:rPr>
              <a:t>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arr.length</a:t>
            </a:r>
          </a:p>
          <a:p>
            <a:pPr>
              <a:spcBef>
                <a:spcPts val="1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 = 0; </a:t>
            </a:r>
            <a:r>
              <a:rPr lang="en-US" sz="1200" dirty="0">
                <a:latin typeface="Consolas" charset="0"/>
                <a:cs typeface="Consolas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200" dirty="0">
                <a:latin typeface="Consolas" charset="0"/>
                <a:cs typeface="Consolas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</a:p>
          <a:p>
            <a:pPr>
              <a:spcBef>
                <a:spcPts val="160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for (int j = 0 ; j &lt; n ; j++) {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if (a[i][j] == 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33B74AD9-440D-D6C2-D5B6-413C02E741E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1D51F961-F7E5-E1E2-EF1A-3B75C93B8A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2: Searching a 2D array</a:t>
            </a:r>
          </a:p>
        </p:txBody>
      </p:sp>
    </p:spTree>
    <p:extLst>
      <p:ext uri="{BB962C8B-B14F-4D97-AF65-F5344CB8AC3E}">
        <p14:creationId xmlns:p14="http://schemas.microsoft.com/office/powerpoint/2010/main" val="2379703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46145A-546D-27E8-1B02-4193087F4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313730C3-0ED3-FDD6-4604-4A39B413B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14" y="1095050"/>
            <a:ext cx="3658935" cy="2923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a 2D square array contains the given value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contains(int[][] arr, int x)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int </a:t>
            </a:r>
            <a:r>
              <a:rPr lang="en-US" sz="1200" dirty="0">
                <a:latin typeface="Consolas" charset="0"/>
                <a:cs typeface="Consolas" charset="0"/>
              </a:rPr>
              <a:t>n</a:t>
            </a: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= arr.length</a:t>
            </a:r>
          </a:p>
          <a:p>
            <a:pPr>
              <a:spcBef>
                <a:spcPts val="1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 = 0; </a:t>
            </a:r>
            <a:r>
              <a:rPr lang="en-US" sz="1200" dirty="0">
                <a:latin typeface="Consolas" charset="0"/>
                <a:cs typeface="Consolas" charset="0"/>
              </a:rPr>
              <a:t>i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200" dirty="0">
                <a:latin typeface="Consolas" charset="0"/>
                <a:cs typeface="Consolas" charset="0"/>
              </a:rPr>
              <a:t>n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; i++) {</a:t>
            </a:r>
          </a:p>
          <a:p>
            <a:pPr>
              <a:spcBef>
                <a:spcPts val="1600"/>
              </a:spcBef>
            </a:pPr>
            <a:r>
              <a:rPr lang="en-US" sz="1200" dirty="0">
                <a:latin typeface="Consolas" charset="0"/>
                <a:ea typeface="Consolas" charset="0"/>
                <a:cs typeface="Consolas" charset="0"/>
              </a:rPr>
              <a:t>      for (int j = 0 ; j &lt; n ; j++) {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if (a[i][j] == x) {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0" name="Rectangle 3">
            <a:extLst>
              <a:ext uri="{FF2B5EF4-FFF2-40B4-BE49-F238E27FC236}">
                <a16:creationId xmlns:a16="http://schemas.microsoft.com/office/drawing/2014/main" id="{19F1E402-D355-C23C-108D-F2D8549C17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9273" y="3401754"/>
            <a:ext cx="1427975" cy="5460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000" dirty="0">
                <a:latin typeface="Times New Roman"/>
                <a:cs typeface="Times New Roman"/>
              </a:rPr>
              <a:t>Assumption: Each operation takes more or less the same time, </a:t>
            </a:r>
            <a:r>
              <a:rPr lang="en-US" sz="1000" i="1" dirty="0">
                <a:latin typeface="Times New Roman"/>
                <a:cs typeface="Times New Roman"/>
              </a:rPr>
              <a:t>c</a:t>
            </a:r>
            <a:endParaRPr lang="en-US" sz="1000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7E86B7-E776-AC46-5033-181BB784705F}"/>
                  </a:ext>
                </a:extLst>
              </p:cNvPr>
              <p:cNvSpPr txBox="1"/>
              <p:nvPr/>
            </p:nvSpPr>
            <p:spPr>
              <a:xfrm>
                <a:off x="4145580" y="3177648"/>
                <a:ext cx="3573550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lang="en-IL" b="1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657E86B7-E776-AC46-5033-181BB78470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5580" y="3177648"/>
                <a:ext cx="3573550" cy="283219"/>
              </a:xfrm>
              <a:prstGeom prst="rect">
                <a:avLst/>
              </a:prstGeom>
              <a:blipFill>
                <a:blip r:embed="rId3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Oval 33">
            <a:extLst>
              <a:ext uri="{FF2B5EF4-FFF2-40B4-BE49-F238E27FC236}">
                <a16:creationId xmlns:a16="http://schemas.microsoft.com/office/drawing/2014/main" id="{930121C6-5FBE-550C-D530-A52E9064DCD6}"/>
              </a:ext>
            </a:extLst>
          </p:cNvPr>
          <p:cNvSpPr/>
          <p:nvPr/>
        </p:nvSpPr>
        <p:spPr bwMode="auto">
          <a:xfrm>
            <a:off x="1980986" y="1966632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c1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40CBE63B-1076-124C-33E7-7ABA16A7004B}"/>
              </a:ext>
            </a:extLst>
          </p:cNvPr>
          <p:cNvSpPr/>
          <p:nvPr/>
        </p:nvSpPr>
        <p:spPr bwMode="auto">
          <a:xfrm>
            <a:off x="2598164" y="1966631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c2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2E5CA68-166E-AD78-01E6-253B300037EE}"/>
              </a:ext>
            </a:extLst>
          </p:cNvPr>
          <p:cNvSpPr/>
          <p:nvPr/>
        </p:nvSpPr>
        <p:spPr bwMode="auto">
          <a:xfrm>
            <a:off x="2227764" y="2351025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c4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DA54C20-285D-0FE4-74DC-D314E1ECD04D}"/>
              </a:ext>
            </a:extLst>
          </p:cNvPr>
          <p:cNvSpPr/>
          <p:nvPr/>
        </p:nvSpPr>
        <p:spPr bwMode="auto">
          <a:xfrm>
            <a:off x="2882500" y="2319628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c5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7B5789B3-40E5-02B3-90FE-B815123734EA}"/>
              </a:ext>
            </a:extLst>
          </p:cNvPr>
          <p:cNvSpPr/>
          <p:nvPr/>
        </p:nvSpPr>
        <p:spPr bwMode="auto">
          <a:xfrm>
            <a:off x="3497318" y="2319274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c6</a:t>
            </a: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AC8AE4F-81BC-E6DA-E6D8-E5DAB2EE8A95}"/>
              </a:ext>
            </a:extLst>
          </p:cNvPr>
          <p:cNvSpPr/>
          <p:nvPr/>
        </p:nvSpPr>
        <p:spPr bwMode="auto">
          <a:xfrm>
            <a:off x="3277034" y="2781499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c7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CB6D010-3F65-78FC-3BE3-F66B907C020C}"/>
              </a:ext>
            </a:extLst>
          </p:cNvPr>
          <p:cNvSpPr/>
          <p:nvPr/>
        </p:nvSpPr>
        <p:spPr bwMode="auto">
          <a:xfrm>
            <a:off x="2919273" y="3066370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c8</a:t>
            </a: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83F05CD-7C16-6A27-C8EE-7661EEEF9F78}"/>
              </a:ext>
            </a:extLst>
          </p:cNvPr>
          <p:cNvSpPr/>
          <p:nvPr/>
        </p:nvSpPr>
        <p:spPr bwMode="auto">
          <a:xfrm>
            <a:off x="3081370" y="1948243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c3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01F3FEFF-B947-54D3-718D-2AEC3E387869}"/>
              </a:ext>
            </a:extLst>
          </p:cNvPr>
          <p:cNvSpPr/>
          <p:nvPr/>
        </p:nvSpPr>
        <p:spPr bwMode="auto">
          <a:xfrm>
            <a:off x="2508224" y="1739130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c0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FD82761C-AAFB-7763-5919-EEFC9D85548D}"/>
              </a:ext>
            </a:extLst>
          </p:cNvPr>
          <p:cNvSpPr/>
          <p:nvPr/>
        </p:nvSpPr>
        <p:spPr bwMode="auto">
          <a:xfrm>
            <a:off x="2291778" y="3569898"/>
            <a:ext cx="220284" cy="196497"/>
          </a:xfrm>
          <a:prstGeom prst="ellipse">
            <a:avLst/>
          </a:prstGeom>
          <a:solidFill>
            <a:schemeClr val="bg1">
              <a:lumMod val="85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L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ＭＳ Ｐゴシック" charset="-128"/>
                <a:cs typeface="Consolas" panose="020B0609020204030204" pitchFamily="49" charset="0"/>
              </a:rPr>
              <a:t>c9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A3E17A7-22D6-D39F-C76F-729B8E6A5842}"/>
              </a:ext>
            </a:extLst>
          </p:cNvPr>
          <p:cNvGrpSpPr/>
          <p:nvPr/>
        </p:nvGrpSpPr>
        <p:grpSpPr>
          <a:xfrm>
            <a:off x="745400" y="4346850"/>
            <a:ext cx="8727698" cy="2054935"/>
            <a:chOff x="745400" y="4346850"/>
            <a:chExt cx="8727698" cy="20549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Rectangle 9">
                  <a:extLst>
                    <a:ext uri="{FF2B5EF4-FFF2-40B4-BE49-F238E27FC236}">
                      <a16:creationId xmlns:a16="http://schemas.microsoft.com/office/drawing/2014/main" id="{3C727D4D-6045-F2CF-FC03-3DDC993CB5C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45400" y="4346850"/>
                  <a:ext cx="8727698" cy="2054935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lIns="92075" tIns="46038" rIns="92075" bIns="46038"/>
                <a:lstStyle/>
                <a:p>
                  <a:pPr marL="342900" indent="-342900" algn="l">
                    <a:spcBef>
                      <a:spcPct val="45000"/>
                    </a:spcBef>
                    <a:buClr>
                      <a:srgbClr val="006600"/>
                    </a:buClr>
                    <a:buSzPct val="100000"/>
                    <a:buFont typeface="Wingdings" charset="0"/>
                    <a:buNone/>
                  </a:pPr>
                  <a:r>
                    <a:rPr lang="en-US" sz="2000" u="sng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Running time</a:t>
                  </a:r>
                  <a:endParaRPr lang="en-US" i="1" u="sng" dirty="0">
                    <a:solidFill>
                      <a:srgbClr val="000000"/>
                    </a:solidFill>
                    <a:latin typeface="Times New Roman"/>
                    <a:cs typeface="Times New Roman"/>
                  </a:endParaRPr>
                </a:p>
                <a:p>
                  <a:pPr>
                    <a:spcBef>
                      <a:spcPts val="1200"/>
                    </a:spcBef>
                    <a:buSzPct val="100000"/>
                  </a:pP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Focus on the term that </a:t>
                  </a:r>
                  <a:r>
                    <a:rPr lang="en-US" sz="1600" i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grows fastest as </a:t>
                  </a:r>
                  <a14:m>
                    <m:oMath xmlns:m="http://schemas.openxmlformats.org/officeDocument/2006/math">
                      <m:r>
                        <a:rPr lang="en-US" sz="16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𝒏</m:t>
                      </m:r>
                    </m:oMath>
                  </a14:m>
                  <a:r>
                    <a:rPr lang="en-US" sz="1600" i="1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 increases</a:t>
                  </a:r>
                </a:p>
                <a:p>
                  <a:pPr>
                    <a:spcBef>
                      <a:spcPts val="1200"/>
                    </a:spcBef>
                    <a:buSzPct val="100000"/>
                  </a:pP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Running time  </a:t>
                  </a:r>
                  <a:r>
                    <a:rPr lang="en-US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=</a:t>
                  </a:r>
                  <a:r>
                    <a:rPr lang="en-US" sz="1600" dirty="0">
                      <a:solidFill>
                        <a:srgbClr val="000000"/>
                      </a:solidFill>
                      <a:latin typeface="Times New Roman"/>
                      <a:cs typeface="Times New Roman"/>
                    </a:rPr>
                    <a:t>  order of magnitude of this term (ignoring all constants): </a:t>
                  </a:r>
                  <a: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O</a:t>
                  </a:r>
                  <a:r>
                    <a:rPr lang="en-US" sz="800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 </a:t>
                  </a:r>
                  <a:r>
                    <a:rPr lang="en-US" b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(</a:t>
                  </a:r>
                  <a:r>
                    <a:rPr lang="en-US" sz="800" b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 </a:t>
                  </a:r>
                  <a: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n</a:t>
                  </a:r>
                  <a:r>
                    <a:rPr lang="en-US" b="1" baseline="30000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2</a:t>
                  </a:r>
                  <a:r>
                    <a:rPr lang="en-US" sz="800" b="1" baseline="30000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 </a:t>
                  </a:r>
                  <a:r>
                    <a:rPr lang="en-US" b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  <a:t>)</a:t>
                  </a:r>
                  <a:endParaRPr lang="en-US" sz="1600" b="1" dirty="0">
                    <a:solidFill>
                      <a:srgbClr val="0037C0"/>
                    </a:solidFill>
                    <a:latin typeface="Times New Roman"/>
                    <a:cs typeface="Times New Roman"/>
                  </a:endParaRPr>
                </a:p>
              </p:txBody>
            </p:sp>
          </mc:Choice>
          <mc:Fallback xmlns="">
            <p:sp>
              <p:nvSpPr>
                <p:cNvPr id="55" name="Rectangle 9">
                  <a:extLst>
                    <a:ext uri="{FF2B5EF4-FFF2-40B4-BE49-F238E27FC236}">
                      <a16:creationId xmlns:a16="http://schemas.microsoft.com/office/drawing/2014/main" id="{3C727D4D-6045-F2CF-FC03-3DDC993CB5C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5400" y="4346850"/>
                  <a:ext cx="8727698" cy="2054935"/>
                </a:xfrm>
                <a:prstGeom prst="rect">
                  <a:avLst/>
                </a:prstGeom>
                <a:blipFill>
                  <a:blip r:embed="rId4"/>
                  <a:stretch>
                    <a:fillRect l="-727" t="-184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18C24C-DE76-2A74-6FB0-6541E85D57B9}"/>
                    </a:ext>
                  </a:extLst>
                </p:cNvPr>
                <p:cNvSpPr txBox="1"/>
                <p:nvPr/>
              </p:nvSpPr>
              <p:spPr>
                <a:xfrm>
                  <a:off x="2013732" y="5187688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1" smtClean="0">
                            <a:latin typeface="Cambria Math" panose="02040503050406030204" pitchFamily="18" charset="0"/>
                          </a:rPr>
                          <m:t>𝒅𝒆𝒇</m:t>
                        </m:r>
                      </m:oMath>
                    </m:oMathPara>
                  </a14:m>
                  <a:endParaRPr lang="en-IL" sz="900" b="1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7218C24C-DE76-2A74-6FB0-6541E85D57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13732" y="5187688"/>
                  <a:ext cx="238848" cy="138499"/>
                </a:xfrm>
                <a:prstGeom prst="rect">
                  <a:avLst/>
                </a:prstGeom>
                <a:blipFill>
                  <a:blip r:embed="rId5"/>
                  <a:stretch>
                    <a:fillRect l="-15000" r="-1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15694E46-6A72-F8B6-0EBC-24B8FBB32BF7}"/>
              </a:ext>
            </a:extLst>
          </p:cNvPr>
          <p:cNvGrpSpPr/>
          <p:nvPr/>
        </p:nvGrpSpPr>
        <p:grpSpPr>
          <a:xfrm>
            <a:off x="4796753" y="3508685"/>
            <a:ext cx="3151890" cy="729706"/>
            <a:chOff x="4796753" y="3508685"/>
            <a:chExt cx="3151890" cy="729706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ECDBB36-AA41-FF04-CA98-1A3E4E69B2CA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266843" y="3508685"/>
              <a:ext cx="680678" cy="0"/>
            </a:xfrm>
            <a:prstGeom prst="line">
              <a:avLst/>
            </a:prstGeom>
            <a:solidFill>
              <a:schemeClr val="tx2"/>
            </a:solidFill>
            <a:ln w="31750" cap="flat" cmpd="sng" algn="ctr">
              <a:solidFill>
                <a:srgbClr val="C00000"/>
              </a:solidFill>
              <a:prstDash val="solid"/>
              <a:round/>
              <a:headEnd type="none"/>
              <a:tailEnd type="non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ounded Rectangular Callout 10">
                  <a:extLst>
                    <a:ext uri="{FF2B5EF4-FFF2-40B4-BE49-F238E27FC236}">
                      <a16:creationId xmlns:a16="http://schemas.microsoft.com/office/drawing/2014/main" id="{53658957-9EA3-421C-0F76-26E8A07A3AF9}"/>
                    </a:ext>
                  </a:extLst>
                </p:cNvPr>
                <p:cNvSpPr/>
                <p:nvPr/>
              </p:nvSpPr>
              <p:spPr>
                <a:xfrm>
                  <a:off x="4796753" y="3657223"/>
                  <a:ext cx="3151890" cy="581168"/>
                </a:xfrm>
                <a:prstGeom prst="wedgeRoundRectCallout">
                  <a:avLst>
                    <a:gd name="adj1" fmla="val -49892"/>
                    <a:gd name="adj2" fmla="val 14386"/>
                    <a:gd name="adj3" fmla="val 16667"/>
                  </a:avLst>
                </a:prstGeom>
                <a:solidFill>
                  <a:srgbClr val="FFFBE5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72000" tIns="0" rIns="0" bIns="0" rtlCol="0" anchor="ctr" anchorCtr="0"/>
                <a:lstStyle/>
                <a:p>
                  <a:pPr marL="0" lvl="1">
                    <a:spcBef>
                      <a:spcPts val="600"/>
                    </a:spcBef>
                    <a:buClr>
                      <a:schemeClr val="tx1"/>
                    </a:buClr>
                  </a:pPr>
                  <a:r>
                    <a:rPr lang="en-US" sz="1400" b="0" dirty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Observation: The term that grows fastest</a:t>
                  </a:r>
                  <a:br>
                    <a:rPr lang="en-US" sz="1400" b="0" dirty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</a:br>
                  <a:r>
                    <a:rPr lang="en-US" sz="1400" b="0" dirty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                      when </a:t>
                  </a:r>
                  <a:r>
                    <a:rPr lang="en-US" sz="1400" i="1" dirty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n</a:t>
                  </a:r>
                  <a:r>
                    <a:rPr lang="en-US" sz="1400" b="0" dirty="0">
                      <a:solidFill>
                        <a:schemeClr val="tx1"/>
                      </a:solidFill>
                      <a:latin typeface="Times New Roman" charset="0"/>
                      <a:ea typeface="Times New Roman" charset="0"/>
                      <a:cs typeface="Times New Roman" charset="0"/>
                    </a:rPr>
                    <a:t> increases:  </a:t>
                  </a:r>
                  <a14:m>
                    <m:oMath xmlns:m="http://schemas.openxmlformats.org/officeDocument/2006/math">
                      <m:r>
                        <a:rPr lang="en-US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14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  <m:sup>
                          <m:r>
                            <a:rPr lang="en-US" sz="14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</m:oMath>
                  </a14:m>
                  <a:endParaRPr lang="en-US" sz="1400" b="0" dirty="0">
                    <a:solidFill>
                      <a:schemeClr val="tx1"/>
                    </a:solidFill>
                    <a:latin typeface="Times New Roman" charset="0"/>
                    <a:ea typeface="Times New Roman" charset="0"/>
                    <a:cs typeface="Times New Roman" charset="0"/>
                  </a:endParaRPr>
                </a:p>
              </p:txBody>
            </p:sp>
          </mc:Choice>
          <mc:Fallback xmlns="">
            <p:sp>
              <p:nvSpPr>
                <p:cNvPr id="11" name="Rounded Rectangular Callout 10">
                  <a:extLst>
                    <a:ext uri="{FF2B5EF4-FFF2-40B4-BE49-F238E27FC236}">
                      <a16:creationId xmlns:a16="http://schemas.microsoft.com/office/drawing/2014/main" id="{53658957-9EA3-421C-0F76-26E8A07A3A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96753" y="3657223"/>
                  <a:ext cx="3151890" cy="581168"/>
                </a:xfrm>
                <a:prstGeom prst="wedgeRoundRectCallout">
                  <a:avLst>
                    <a:gd name="adj1" fmla="val -49892"/>
                    <a:gd name="adj2" fmla="val 14386"/>
                    <a:gd name="adj3" fmla="val 16667"/>
                  </a:avLst>
                </a:prstGeom>
                <a:blipFill>
                  <a:blip r:embed="rId6"/>
                  <a:stretch>
                    <a:fillRect l="-402" b="-6522"/>
                  </a:stretch>
                </a:blipFill>
                <a:ln>
                  <a:noFill/>
                </a:ln>
                <a:effectLst/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Rectangle 3">
            <a:extLst>
              <a:ext uri="{FF2B5EF4-FFF2-40B4-BE49-F238E27FC236}">
                <a16:creationId xmlns:a16="http://schemas.microsoft.com/office/drawing/2014/main" id="{CD8F7E92-BD88-9947-2F06-AF1BA12977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EE38950F-37BC-D597-BFEB-ABBFD08BA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2: Searching a 2D array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382387-1945-2556-1147-345610A5B6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9046" y="1133059"/>
            <a:ext cx="357203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i="1" dirty="0">
                <a:latin typeface="Times New Roman"/>
                <a:cs typeface="Times New Roman"/>
              </a:rPr>
              <a:t>RunningTime</a:t>
            </a:r>
            <a:r>
              <a:rPr lang="en-US" sz="800" i="1" dirty="0">
                <a:latin typeface="Times New Roman"/>
                <a:cs typeface="Times New Roman"/>
              </a:rPr>
              <a:t> 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>
                <a:latin typeface="Times New Roman"/>
                <a:cs typeface="Times New Roman"/>
              </a:rPr>
              <a:t>) </a:t>
            </a:r>
            <a:r>
              <a:rPr lang="en-US" sz="1600" dirty="0">
                <a:latin typeface="Times New Roman"/>
                <a:cs typeface="Times New Roman"/>
              </a:rPr>
              <a:t>=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3DF91C-877F-B274-D843-ACE453E67ACC}"/>
                  </a:ext>
                </a:extLst>
              </p:cNvPr>
              <p:cNvSpPr txBox="1"/>
              <p:nvPr/>
            </p:nvSpPr>
            <p:spPr>
              <a:xfrm>
                <a:off x="4839016" y="1481452"/>
                <a:ext cx="2991596" cy="2462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0+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1+</m:t>
                      </m:r>
                    </m:oMath>
                  </m:oMathPara>
                </a14:m>
                <a:br>
                  <a:rPr lang="en-US" sz="1600" b="0" dirty="0">
                    <a:ea typeface="Cambria Math" panose="02040503050406030204" pitchFamily="18" charset="0"/>
                  </a:rPr>
                </a:br>
                <a:endParaRPr lang="en-IL" sz="16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3DF91C-877F-B274-D843-ACE453E67A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9016" y="1481452"/>
                <a:ext cx="2991596" cy="246286"/>
              </a:xfrm>
              <a:prstGeom prst="rect">
                <a:avLst/>
              </a:prstGeom>
              <a:blipFill>
                <a:blip r:embed="rId7"/>
                <a:stretch>
                  <a:fillRect l="-2542" t="-5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A294E6-6DD3-49CE-7659-B8F39A68C141}"/>
                  </a:ext>
                </a:extLst>
              </p:cNvPr>
              <p:cNvSpPr txBox="1"/>
              <p:nvPr/>
            </p:nvSpPr>
            <p:spPr>
              <a:xfrm>
                <a:off x="4841104" y="1832854"/>
                <a:ext cx="2346672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2+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4∙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endParaRPr lang="en-IL" sz="16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0A294E6-6DD3-49CE-7659-B8F39A68C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104" y="1832854"/>
                <a:ext cx="2346672" cy="246221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244D8F-2841-DF4A-9918-2F2812881212}"/>
                  </a:ext>
                </a:extLst>
              </p:cNvPr>
              <p:cNvSpPr txBox="1"/>
              <p:nvPr/>
            </p:nvSpPr>
            <p:spPr>
              <a:xfrm>
                <a:off x="4841104" y="2163128"/>
                <a:ext cx="3151890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5+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6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IL" sz="1600" b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7∙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IL" sz="1600">
                        <a:ea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</m:t>
                    </m:r>
                    <m:r>
                      <a:rPr lang="en-US" sz="1600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9= </m:t>
                    </m:r>
                  </m:oMath>
                </a14:m>
                <a:endParaRPr lang="en-IL" sz="1600" b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8244D8F-2841-DF4A-9918-2F2812881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1104" y="2163128"/>
                <a:ext cx="3151890" cy="246221"/>
              </a:xfrm>
              <a:prstGeom prst="rect">
                <a:avLst/>
              </a:prstGeom>
              <a:blipFill>
                <a:blip r:embed="rId9"/>
                <a:stretch>
                  <a:fillRect t="-35000" b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2AA41788-21EA-0B2C-82A6-398707DF31D0}"/>
              </a:ext>
            </a:extLst>
          </p:cNvPr>
          <p:cNvSpPr txBox="1"/>
          <p:nvPr/>
        </p:nvSpPr>
        <p:spPr>
          <a:xfrm>
            <a:off x="4796753" y="2501725"/>
            <a:ext cx="2730336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200" dirty="0">
                <a:latin typeface="Times New Roman"/>
                <a:cs typeface="Times New Roman"/>
              </a:rPr>
              <a:t>Assuming that each operation takes</a:t>
            </a:r>
            <a:br>
              <a:rPr lang="en-US" sz="1200" dirty="0">
                <a:latin typeface="Times New Roman"/>
                <a:cs typeface="Times New Roman"/>
              </a:rPr>
            </a:br>
            <a:r>
              <a:rPr lang="en-US" sz="1200" dirty="0">
                <a:latin typeface="Times New Roman"/>
                <a:cs typeface="Times New Roman"/>
              </a:rPr>
              <a:t>more or less the same time, </a:t>
            </a:r>
            <a:r>
              <a:rPr lang="en-US" sz="1400" i="1" dirty="0">
                <a:latin typeface="Times New Roman"/>
                <a:cs typeface="Times New Roman"/>
              </a:rPr>
              <a:t>c</a:t>
            </a:r>
            <a:r>
              <a:rPr lang="en-US" sz="1400" dirty="0">
                <a:latin typeface="Times New Roman"/>
                <a:cs typeface="Times New Roman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67230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60C19-D860-CA57-FED6-0F9515CC0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4">
            <a:extLst>
              <a:ext uri="{FF2B5EF4-FFF2-40B4-BE49-F238E27FC236}">
                <a16:creationId xmlns:a16="http://schemas.microsoft.com/office/drawing/2014/main" id="{0DE75FE9-CF05-F04E-7E62-6CCCC0635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314" y="1095050"/>
            <a:ext cx="3658935" cy="2923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the parity of the given number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isEven(int n) {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return (n % 2) == 0;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E53F84F4-336B-5851-C6CE-5369E2AB7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64" name="Rectangle 3">
            <a:extLst>
              <a:ext uri="{FF2B5EF4-FFF2-40B4-BE49-F238E27FC236}">
                <a16:creationId xmlns:a16="http://schemas.microsoft.com/office/drawing/2014/main" id="{0D4AE6C1-3404-3EB9-B7A0-4E507F2D79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3: Parity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C8CCCC-109D-9008-9516-F42D06480A5F}"/>
              </a:ext>
            </a:extLst>
          </p:cNvPr>
          <p:cNvGrpSpPr/>
          <p:nvPr/>
        </p:nvGrpSpPr>
        <p:grpSpPr>
          <a:xfrm>
            <a:off x="688314" y="4397512"/>
            <a:ext cx="8727698" cy="1249296"/>
            <a:chOff x="688314" y="4397512"/>
            <a:chExt cx="8727698" cy="1249296"/>
          </a:xfrm>
        </p:grpSpPr>
        <p:sp>
          <p:nvSpPr>
            <p:cNvPr id="55" name="Rectangle 9">
              <a:extLst>
                <a:ext uri="{FF2B5EF4-FFF2-40B4-BE49-F238E27FC236}">
                  <a16:creationId xmlns:a16="http://schemas.microsoft.com/office/drawing/2014/main" id="{DB223788-A1F2-8A66-475E-AEC5071733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8314" y="4397512"/>
              <a:ext cx="8727698" cy="12492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4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2000" u="sng" dirty="0">
                  <a:solidFill>
                    <a:srgbClr val="000000"/>
                  </a:solidFill>
                  <a:latin typeface="Times New Roman"/>
                  <a:cs typeface="Times New Roman"/>
                </a:rPr>
                <a:t>Running time</a:t>
              </a:r>
              <a:endParaRPr lang="en-US" u="sng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285750" indent="-285750">
                <a:spcBef>
                  <a:spcPts val="1200"/>
                </a:spcBef>
                <a:buSzPct val="100000"/>
                <a:buFont typeface="Arial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Does not depend on the input size (</a:t>
              </a:r>
              <a:r>
                <a:rPr lang="en-US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n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</a:t>
              </a:r>
              <a:endParaRPr lang="en-US" b="1" baseline="300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marL="285750" indent="-285750">
                <a:spcBef>
                  <a:spcPts val="1200"/>
                </a:spcBef>
                <a:buSzPct val="100000"/>
                <a:buFont typeface="Arial"/>
                <a:buChar char="•"/>
              </a:pP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RunningTime</a:t>
              </a:r>
              <a:r>
                <a:rPr lang="en-US" sz="8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n</a:t>
              </a:r>
              <a:r>
                <a:rPr lang="en-US" dirty="0">
                  <a:solidFill>
                    <a:srgbClr val="000000"/>
                  </a:solidFill>
                  <a:latin typeface="Times New Roman"/>
                  <a:cs typeface="Times New Roman"/>
                </a:rPr>
                <a:t>)  </a:t>
              </a:r>
              <a:r>
                <a:rPr lang="en-US" sz="20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=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  </a:t>
              </a:r>
              <a:r>
                <a:rPr lang="en-US" b="1" i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O</a:t>
              </a:r>
              <a:r>
                <a:rPr lang="en-US" sz="800" b="1" i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 </a:t>
              </a:r>
              <a:r>
                <a:rPr lang="en-US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(</a:t>
              </a:r>
              <a:r>
                <a:rPr lang="en-US" sz="800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 </a:t>
              </a:r>
              <a:r>
                <a:rPr lang="en-US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1</a:t>
              </a:r>
              <a:r>
                <a:rPr lang="en-US" sz="800" b="1" baseline="30000" dirty="0">
                  <a:solidFill>
                    <a:srgbClr val="0037C0"/>
                  </a:solidFill>
                  <a:latin typeface="Times New Roman"/>
                  <a:cs typeface="Times New Roman"/>
                </a:rPr>
                <a:t> </a:t>
              </a:r>
              <a:r>
                <a:rPr lang="en-US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)</a:t>
              </a:r>
              <a:endParaRPr lang="en-US" sz="1600" b="1" dirty="0">
                <a:solidFill>
                  <a:srgbClr val="0037C0"/>
                </a:solidFill>
                <a:latin typeface="Times New Roman"/>
                <a:cs typeface="Times New Roman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73953ED-9FEE-B19E-7389-F522B7E2FD62}"/>
                    </a:ext>
                  </a:extLst>
                </p:cNvPr>
                <p:cNvSpPr txBox="1"/>
                <p:nvPr/>
              </p:nvSpPr>
              <p:spPr>
                <a:xfrm>
                  <a:off x="2696998" y="5288929"/>
                  <a:ext cx="238848" cy="1384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900" b="1" i="1" smtClean="0">
                            <a:latin typeface="Cambria Math" panose="02040503050406030204" pitchFamily="18" charset="0"/>
                          </a:rPr>
                          <m:t>𝒅𝒆𝒇</m:t>
                        </m:r>
                      </m:oMath>
                    </m:oMathPara>
                  </a14:m>
                  <a:endParaRPr lang="en-IL" sz="900" b="1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F73953ED-9FEE-B19E-7389-F522B7E2FD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96998" y="5288929"/>
                  <a:ext cx="238848" cy="138499"/>
                </a:xfrm>
                <a:prstGeom prst="rect">
                  <a:avLst/>
                </a:prstGeom>
                <a:blipFill>
                  <a:blip r:embed="rId3"/>
                  <a:stretch>
                    <a:fillRect l="-15000" r="-10000" b="-3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8738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Running time functions</a:t>
            </a:r>
            <a:endParaRPr kumimoji="0"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41C01-341B-EC4D-9C3B-6DA65B0A2C5B}"/>
                  </a:ext>
                </a:extLst>
              </p:cNvPr>
              <p:cNvSpPr txBox="1"/>
              <p:nvPr/>
            </p:nvSpPr>
            <p:spPr>
              <a:xfrm>
                <a:off x="600957" y="2300517"/>
                <a:ext cx="204104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16∙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+9</m:t>
                      </m:r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C041C01-341B-EC4D-9C3B-6DA65B0A2C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957" y="2300517"/>
                <a:ext cx="2041047" cy="276999"/>
              </a:xfrm>
              <a:prstGeom prst="rect">
                <a:avLst/>
              </a:prstGeom>
              <a:blipFill>
                <a:blip r:embed="rId3"/>
                <a:stretch>
                  <a:fillRect t="-833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B474B4-804C-A744-AF84-3707B38C28BA}"/>
                  </a:ext>
                </a:extLst>
              </p:cNvPr>
              <p:cNvSpPr txBox="1"/>
              <p:nvPr/>
            </p:nvSpPr>
            <p:spPr>
              <a:xfrm>
                <a:off x="747006" y="2773853"/>
                <a:ext cx="155439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1000∙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2 </m:t>
                              </m:r>
                            </m:sup>
                          </m:sSup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4B474B4-804C-A744-AF84-3707B38C2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06" y="2773853"/>
                <a:ext cx="1554399" cy="276999"/>
              </a:xfrm>
              <a:prstGeom prst="rect">
                <a:avLst/>
              </a:prstGeom>
              <a:blipFill>
                <a:blip r:embed="rId4"/>
                <a:stretch>
                  <a:fillRect l="-4065" t="-34783" r="-487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0F6E52-ED1C-FD4B-934C-A81AB08FB635}"/>
                  </a:ext>
                </a:extLst>
              </p:cNvPr>
              <p:cNvSpPr txBox="1"/>
              <p:nvPr/>
            </p:nvSpPr>
            <p:spPr>
              <a:xfrm>
                <a:off x="-187333" y="3316944"/>
                <a:ext cx="34709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+15</m:t>
                      </m:r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D0F6E52-ED1C-FD4B-934C-A81AB08FB6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87333" y="3316944"/>
                <a:ext cx="3470959" cy="276999"/>
              </a:xfrm>
              <a:prstGeom prst="rect">
                <a:avLst/>
              </a:prstGeom>
              <a:blipFill>
                <a:blip r:embed="rId5"/>
                <a:stretch>
                  <a:fillRect t="-434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50A744-2F81-8D4C-9958-6CF690E00476}"/>
                  </a:ext>
                </a:extLst>
              </p:cNvPr>
              <p:cNvSpPr txBox="1"/>
              <p:nvPr/>
            </p:nvSpPr>
            <p:spPr>
              <a:xfrm>
                <a:off x="441486" y="3859212"/>
                <a:ext cx="274905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log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⁡(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)+500∙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0750A744-2F81-8D4C-9958-6CF690E004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486" y="3859212"/>
                <a:ext cx="2749057" cy="276999"/>
              </a:xfrm>
              <a:prstGeom prst="rect">
                <a:avLst/>
              </a:prstGeom>
              <a:blipFill>
                <a:blip r:embed="rId6"/>
                <a:stretch>
                  <a:fillRect t="-8696" b="-39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F6C2C7-EA96-194F-8BDB-56A3A9CA9DD2}"/>
                  </a:ext>
                </a:extLst>
              </p:cNvPr>
              <p:cNvSpPr txBox="1"/>
              <p:nvPr/>
            </p:nvSpPr>
            <p:spPr>
              <a:xfrm>
                <a:off x="250663" y="4425782"/>
                <a:ext cx="21104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8F6C2C7-EA96-194F-8BDB-56A3A9CA9D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663" y="4425782"/>
                <a:ext cx="2110495" cy="276999"/>
              </a:xfrm>
              <a:prstGeom prst="rect">
                <a:avLst/>
              </a:prstGeom>
              <a:blipFill>
                <a:blip r:embed="rId7"/>
                <a:stretch>
                  <a:fillRect t="-4348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CFCB7D-F65D-0A4F-97B2-3CB9107A56D1}"/>
                  </a:ext>
                </a:extLst>
              </p:cNvPr>
              <p:cNvSpPr txBox="1"/>
              <p:nvPr/>
            </p:nvSpPr>
            <p:spPr>
              <a:xfrm>
                <a:off x="3026107" y="2277367"/>
                <a:ext cx="831495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EACFCB7D-F65D-0A4F-97B2-3CB9107A56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6107" y="2277367"/>
                <a:ext cx="831495" cy="283219"/>
              </a:xfrm>
              <a:prstGeom prst="rect">
                <a:avLst/>
              </a:prstGeom>
              <a:blipFill>
                <a:blip r:embed="rId8"/>
                <a:stretch>
                  <a:fillRect t="-13043" r="-1515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10E363-7C48-9E46-A7F5-97C4275BAA0B}"/>
                  </a:ext>
                </a:extLst>
              </p:cNvPr>
              <p:cNvSpPr txBox="1"/>
              <p:nvPr/>
            </p:nvSpPr>
            <p:spPr>
              <a:xfrm>
                <a:off x="3135445" y="3298359"/>
                <a:ext cx="8314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func>
                            <m:funcPr>
                              <m:ctrlPr>
                                <a:rPr lang="en-US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410E363-7C48-9E46-A7F5-97C4275BAA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5445" y="3298359"/>
                <a:ext cx="831495" cy="276999"/>
              </a:xfrm>
              <a:prstGeom prst="rect">
                <a:avLst/>
              </a:prstGeom>
              <a:blipFill>
                <a:blip r:embed="rId9"/>
                <a:stretch>
                  <a:fillRect l="-8955" t="-13043" r="-16418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D20A2AF-87D8-AA47-B11D-C9041CCD41E4}"/>
                  </a:ext>
                </a:extLst>
              </p:cNvPr>
              <p:cNvSpPr txBox="1"/>
              <p:nvPr/>
            </p:nvSpPr>
            <p:spPr>
              <a:xfrm>
                <a:off x="2882801" y="3859212"/>
                <a:ext cx="161763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D20A2AF-87D8-AA47-B11D-C9041CCD41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2801" y="3859212"/>
                <a:ext cx="1617630" cy="276999"/>
              </a:xfrm>
              <a:prstGeom prst="rect">
                <a:avLst/>
              </a:prstGeom>
              <a:blipFill>
                <a:blip r:embed="rId10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42AEC5-BA60-5348-AAD1-B051DAFC0885}"/>
                  </a:ext>
                </a:extLst>
              </p:cNvPr>
              <p:cNvSpPr txBox="1"/>
              <p:nvPr/>
            </p:nvSpPr>
            <p:spPr>
              <a:xfrm>
                <a:off x="3064584" y="4401480"/>
                <a:ext cx="77119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D42AEC5-BA60-5348-AAD1-B051DAFC08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4584" y="4401480"/>
                <a:ext cx="771198" cy="276999"/>
              </a:xfrm>
              <a:prstGeom prst="rect">
                <a:avLst/>
              </a:prstGeom>
              <a:blipFill>
                <a:blip r:embed="rId11"/>
                <a:stretch>
                  <a:fillRect r="-3279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E4035B-DC3A-2243-AA34-401DA5D273BB}"/>
                  </a:ext>
                </a:extLst>
              </p:cNvPr>
              <p:cNvSpPr txBox="1"/>
              <p:nvPr/>
            </p:nvSpPr>
            <p:spPr>
              <a:xfrm>
                <a:off x="750335" y="1388567"/>
                <a:ext cx="1052942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27</m:t>
                      </m:r>
                    </m:oMath>
                  </m:oMathPara>
                </a14:m>
                <a:endParaRPr lang="en-IL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5E4035B-DC3A-2243-AA34-401DA5D273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35" y="1388567"/>
                <a:ext cx="1052942" cy="276999"/>
              </a:xfrm>
              <a:prstGeom prst="rect">
                <a:avLst/>
              </a:prstGeom>
              <a:blipFill>
                <a:blip r:embed="rId12"/>
                <a:stretch>
                  <a:fillRect l="-8333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DF705-9CAE-3046-9F3F-01E949C61778}"/>
                  </a:ext>
                </a:extLst>
              </p:cNvPr>
              <p:cNvSpPr txBox="1"/>
              <p:nvPr/>
            </p:nvSpPr>
            <p:spPr>
              <a:xfrm>
                <a:off x="2969562" y="1395007"/>
                <a:ext cx="8314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6DDF705-9CAE-3046-9F3F-01E949C61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562" y="1395007"/>
                <a:ext cx="831495" cy="276999"/>
              </a:xfrm>
              <a:prstGeom prst="rect">
                <a:avLst/>
              </a:prstGeom>
              <a:blipFill>
                <a:blip r:embed="rId1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CC075-FCFA-F04B-8537-B5BDCB38966C}"/>
                  </a:ext>
                </a:extLst>
              </p:cNvPr>
              <p:cNvSpPr txBox="1"/>
              <p:nvPr/>
            </p:nvSpPr>
            <p:spPr>
              <a:xfrm>
                <a:off x="3057486" y="2731287"/>
                <a:ext cx="831495" cy="283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CC075-FCFA-F04B-8537-B5BDCB389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7486" y="2731287"/>
                <a:ext cx="831495" cy="283219"/>
              </a:xfrm>
              <a:prstGeom prst="rect">
                <a:avLst/>
              </a:prstGeom>
              <a:blipFill>
                <a:blip r:embed="rId14"/>
                <a:stretch>
                  <a:fillRect t="-1739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ight Brace 1">
            <a:extLst>
              <a:ext uri="{FF2B5EF4-FFF2-40B4-BE49-F238E27FC236}">
                <a16:creationId xmlns:a16="http://schemas.microsoft.com/office/drawing/2014/main" id="{43355E7C-96A4-1040-B103-06C2EB2E2787}"/>
              </a:ext>
            </a:extLst>
          </p:cNvPr>
          <p:cNvSpPr/>
          <p:nvPr/>
        </p:nvSpPr>
        <p:spPr bwMode="auto">
          <a:xfrm>
            <a:off x="4241706" y="1375265"/>
            <a:ext cx="530704" cy="3416890"/>
          </a:xfrm>
          <a:prstGeom prst="rightBrace">
            <a:avLst>
              <a:gd name="adj1" fmla="val 45980"/>
              <a:gd name="adj2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9">
            <a:extLst>
              <a:ext uri="{FF2B5EF4-FFF2-40B4-BE49-F238E27FC236}">
                <a16:creationId xmlns:a16="http://schemas.microsoft.com/office/drawing/2014/main" id="{0C6E7719-7EA7-6943-98F2-6BEF9C4704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3839" y="2705014"/>
            <a:ext cx="3618237" cy="122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7938" indent="-7938" algn="l">
              <a:spcBef>
                <a:spcPct val="4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Typical running-times, as</a:t>
            </a:r>
          </a:p>
          <a:p>
            <a:pPr marL="7938" indent="-7938" algn="l">
              <a:spcBef>
                <a:spcPts val="6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dirty="0">
                <a:solidFill>
                  <a:srgbClr val="000000"/>
                </a:solidFill>
                <a:latin typeface="Times New Roman"/>
                <a:cs typeface="Times New Roman"/>
              </a:rPr>
              <a:t>Functions of the input size, </a:t>
            </a:r>
            <a:r>
              <a:rPr lang="en-US" sz="2000" i="1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endParaRPr lang="en-US" i="1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F27C3-8E49-840E-6ECD-6CACB6E09117}"/>
                  </a:ext>
                </a:extLst>
              </p:cNvPr>
              <p:cNvSpPr txBox="1"/>
              <p:nvPr/>
            </p:nvSpPr>
            <p:spPr>
              <a:xfrm>
                <a:off x="752746" y="1805052"/>
                <a:ext cx="287673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519∙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+17</m:t>
                      </m:r>
                      <m:r>
                        <a:rPr lang="en-US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34</m:t>
                      </m:r>
                    </m:oMath>
                  </m:oMathPara>
                </a14:m>
                <a:endParaRPr lang="en-IL"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19F27C3-8E49-840E-6ECD-6CACB6E09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6" y="1805052"/>
                <a:ext cx="2876734" cy="276999"/>
              </a:xfrm>
              <a:prstGeom prst="rect">
                <a:avLst/>
              </a:prstGeom>
              <a:blipFill>
                <a:blip r:embed="rId15"/>
                <a:stretch>
                  <a:fillRect l="-3084" t="-1739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CF5916-764D-ED7C-62A6-B140A6CFC8B2}"/>
                  </a:ext>
                </a:extLst>
              </p:cNvPr>
              <p:cNvSpPr txBox="1"/>
              <p:nvPr/>
            </p:nvSpPr>
            <p:spPr>
              <a:xfrm>
                <a:off x="2969562" y="1803126"/>
                <a:ext cx="8314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  <m:r>
                        <a:rPr lang="en-US" b="0" i="1" smtClean="0">
                          <a:solidFill>
                            <a:srgbClr val="0037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rgbClr val="0037C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DCF5916-764D-ED7C-62A6-B140A6CFC8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9562" y="1803126"/>
                <a:ext cx="831495" cy="276999"/>
              </a:xfrm>
              <a:prstGeom prst="rect">
                <a:avLst/>
              </a:prstGeom>
              <a:blipFill>
                <a:blip r:embed="rId16"/>
                <a:stretch>
                  <a:fillRect t="-1818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9">
            <a:extLst>
              <a:ext uri="{FF2B5EF4-FFF2-40B4-BE49-F238E27FC236}">
                <a16:creationId xmlns:a16="http://schemas.microsoft.com/office/drawing/2014/main" id="{1E375E8D-DF06-5063-EDD1-B61E680D34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469" y="863418"/>
            <a:ext cx="3618237" cy="1223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7938" indent="-7938" algn="l">
              <a:spcBef>
                <a:spcPct val="4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u="sng" dirty="0">
                <a:solidFill>
                  <a:srgbClr val="000000"/>
                </a:solidFill>
                <a:latin typeface="Times New Roman"/>
                <a:cs typeface="Times New Roman"/>
              </a:rPr>
              <a:t>Examples</a:t>
            </a:r>
            <a:endParaRPr lang="en-US" i="1" u="sng" dirty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1039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Running time functions</a:t>
            </a:r>
            <a:endParaRPr kumimoji="0" lang="en-US" dirty="0">
              <a:solidFill>
                <a:srgbClr val="0066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82DE4E1-68FC-3A45-A000-E76B3C8C6D0E}"/>
              </a:ext>
            </a:extLst>
          </p:cNvPr>
          <p:cNvGrpSpPr/>
          <p:nvPr/>
        </p:nvGrpSpPr>
        <p:grpSpPr>
          <a:xfrm>
            <a:off x="197965" y="3648210"/>
            <a:ext cx="3199451" cy="2381808"/>
            <a:chOff x="0" y="3301661"/>
            <a:chExt cx="3199451" cy="238180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8921A547-0AAF-084D-96A4-6C2E25DBD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176" r="66719"/>
            <a:stretch/>
          </p:blipFill>
          <p:spPr>
            <a:xfrm>
              <a:off x="0" y="3301661"/>
              <a:ext cx="3043238" cy="23818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43826A-2C30-E547-A316-FCE5EDF601A7}"/>
                    </a:ext>
                  </a:extLst>
                </p:cNvPr>
                <p:cNvSpPr txBox="1"/>
                <p:nvPr/>
              </p:nvSpPr>
              <p:spPr>
                <a:xfrm>
                  <a:off x="2516958" y="4804409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43826A-2C30-E547-A316-FCE5EDF60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958" y="4804409"/>
                  <a:ext cx="181460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8FB4ADA-4CDD-784E-B687-DAFF73217F86}"/>
                </a:ext>
              </a:extLst>
            </p:cNvPr>
            <p:cNvSpPr/>
            <p:nvPr/>
          </p:nvSpPr>
          <p:spPr bwMode="auto">
            <a:xfrm rot="19979997">
              <a:off x="1000345" y="3566225"/>
              <a:ext cx="1241879" cy="68154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629AED-5616-CF4B-B0BE-BB1C4CE409B5}"/>
                    </a:ext>
                  </a:extLst>
                </p:cNvPr>
                <p:cNvSpPr txBox="1"/>
                <p:nvPr/>
              </p:nvSpPr>
              <p:spPr>
                <a:xfrm>
                  <a:off x="2216989" y="3902224"/>
                  <a:ext cx="982462" cy="38919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sz="14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14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 sz="1400">
                    <a:solidFill>
                      <a:srgbClr val="0037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629AED-5616-CF4B-B0BE-BB1C4CE40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989" y="3902224"/>
                  <a:ext cx="982462" cy="3891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6AFAD14-316C-864A-A8EA-E0819D9E9DBC}"/>
                </a:ext>
              </a:extLst>
            </p:cNvPr>
            <p:cNvSpPr txBox="1"/>
            <p:nvPr/>
          </p:nvSpPr>
          <p:spPr>
            <a:xfrm rot="20219902">
              <a:off x="838871" y="3953690"/>
              <a:ext cx="141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logarithmic</a:t>
              </a:r>
              <a:endParaRPr lang="en-IL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91B3F28-9E97-5246-B697-AEE4327DF4E0}"/>
              </a:ext>
            </a:extLst>
          </p:cNvPr>
          <p:cNvGrpSpPr/>
          <p:nvPr/>
        </p:nvGrpSpPr>
        <p:grpSpPr>
          <a:xfrm>
            <a:off x="-16347" y="1216089"/>
            <a:ext cx="3306744" cy="2146934"/>
            <a:chOff x="0" y="717325"/>
            <a:chExt cx="3306744" cy="21469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865F034-A50F-464B-BE30-EFDBC8CFA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837" b="52385"/>
            <a:stretch/>
          </p:blipFill>
          <p:spPr>
            <a:xfrm>
              <a:off x="0" y="717325"/>
              <a:ext cx="3306744" cy="214693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5E00816-9E3C-C749-AAC5-81FD85A43F8C}"/>
                </a:ext>
              </a:extLst>
            </p:cNvPr>
            <p:cNvSpPr/>
            <p:nvPr/>
          </p:nvSpPr>
          <p:spPr bwMode="auto">
            <a:xfrm>
              <a:off x="1013254" y="1577540"/>
              <a:ext cx="1005016" cy="68154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0C2A03F-F244-9F44-82FF-C56A78200A76}"/>
                </a:ext>
              </a:extLst>
            </p:cNvPr>
            <p:cNvGrpSpPr/>
            <p:nvPr/>
          </p:nvGrpSpPr>
          <p:grpSpPr>
            <a:xfrm>
              <a:off x="1457715" y="942952"/>
              <a:ext cx="1416351" cy="338554"/>
              <a:chOff x="1523773" y="458223"/>
              <a:chExt cx="1416351" cy="33855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81211C6-E45B-BB43-9E6E-374EABBAED1C}"/>
                  </a:ext>
                </a:extLst>
              </p:cNvPr>
              <p:cNvSpPr txBox="1"/>
              <p:nvPr/>
            </p:nvSpPr>
            <p:spPr>
              <a:xfrm>
                <a:off x="1523773" y="458223"/>
                <a:ext cx="10858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L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onstant</a:t>
                </a:r>
                <a:r>
                  <a:rPr lang="en-IL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1C77887-B301-4A4F-844A-CBC267903120}"/>
                      </a:ext>
                    </a:extLst>
                  </p:cNvPr>
                  <p:cNvSpPr txBox="1"/>
                  <p:nvPr/>
                </p:nvSpPr>
                <p:spPr>
                  <a:xfrm>
                    <a:off x="2279121" y="500648"/>
                    <a:ext cx="661003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oMath>
                      </m:oMathPara>
                    </a14:m>
                    <a:endParaRPr lang="en-IL" sz="1400">
                      <a:solidFill>
                        <a:srgbClr val="0037C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1C77887-B301-4A4F-844A-CBC2679031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9121" y="500648"/>
                    <a:ext cx="661003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D8CAD2A-A6A1-6446-9CF8-149A8EA221A5}"/>
                    </a:ext>
                  </a:extLst>
                </p:cNvPr>
                <p:cNvSpPr txBox="1"/>
                <p:nvPr/>
              </p:nvSpPr>
              <p:spPr>
                <a:xfrm>
                  <a:off x="2844542" y="2096829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D8CAD2A-A6A1-6446-9CF8-149A8EA22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542" y="2096829"/>
                  <a:ext cx="181460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2500" r="-625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56E382E-4F44-9343-898A-FB2DAB23FA11}"/>
              </a:ext>
            </a:extLst>
          </p:cNvPr>
          <p:cNvGrpSpPr/>
          <p:nvPr/>
        </p:nvGrpSpPr>
        <p:grpSpPr>
          <a:xfrm>
            <a:off x="6438571" y="1098684"/>
            <a:ext cx="2600325" cy="2204658"/>
            <a:chOff x="6454918" y="599920"/>
            <a:chExt cx="2600325" cy="220465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E9281683-4DBA-B747-BEE4-15491B8D7F54}"/>
                </a:ext>
              </a:extLst>
            </p:cNvPr>
            <p:cNvGrpSpPr/>
            <p:nvPr/>
          </p:nvGrpSpPr>
          <p:grpSpPr>
            <a:xfrm>
              <a:off x="6454918" y="599920"/>
              <a:ext cx="2600325" cy="2204658"/>
              <a:chOff x="6543675" y="783512"/>
              <a:chExt cx="2600325" cy="220465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60AAFC1-B082-CA46-A8AA-810410594D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562" t="-3868" b="59777"/>
              <a:stretch/>
            </p:blipFill>
            <p:spPr>
              <a:xfrm>
                <a:off x="6543675" y="1000125"/>
                <a:ext cx="2600325" cy="1988045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40FF68C-955D-DD45-849A-158C9260AA93}"/>
                  </a:ext>
                </a:extLst>
              </p:cNvPr>
              <p:cNvSpPr/>
              <p:nvPr/>
            </p:nvSpPr>
            <p:spPr bwMode="auto">
              <a:xfrm rot="20067961">
                <a:off x="7698229" y="1945456"/>
                <a:ext cx="1005016" cy="46076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L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charset="0"/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AF4528BF-A363-094B-B386-E8A2F5FF8F97}"/>
                  </a:ext>
                </a:extLst>
              </p:cNvPr>
              <p:cNvGrpSpPr/>
              <p:nvPr/>
            </p:nvGrpSpPr>
            <p:grpSpPr>
              <a:xfrm>
                <a:off x="7546997" y="783512"/>
                <a:ext cx="1188436" cy="1700213"/>
                <a:chOff x="7546997" y="783512"/>
                <a:chExt cx="1188436" cy="170021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FA717AA8-8B51-E948-BAB6-B1EC4F5D27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3938" y="1111864"/>
                      <a:ext cx="831495" cy="3296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IL" sz="1400">
                        <a:solidFill>
                          <a:srgbClr val="0037C0"/>
                        </a:solidFill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FA717AA8-8B51-E948-BAB6-B1EC4F5D27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03938" y="1111864"/>
                      <a:ext cx="831495" cy="3296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E1112C16-56C0-714D-A30E-F7A1F41F1B1D}"/>
                    </a:ext>
                  </a:extLst>
                </p:cNvPr>
                <p:cNvSpPr txBox="1"/>
                <p:nvPr/>
              </p:nvSpPr>
              <p:spPr>
                <a:xfrm rot="18626740">
                  <a:off x="6866167" y="1464342"/>
                  <a:ext cx="17002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polynomial</a:t>
                  </a:r>
                  <a:r>
                    <a:rPr lang="en-IL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97478D6-0A12-F841-AFBA-2B48E89863E4}"/>
                    </a:ext>
                  </a:extLst>
                </p:cNvPr>
                <p:cNvSpPr txBox="1"/>
                <p:nvPr/>
              </p:nvSpPr>
              <p:spPr>
                <a:xfrm>
                  <a:off x="8674585" y="2178867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97478D6-0A12-F841-AFBA-2B48E8986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585" y="2178867"/>
                  <a:ext cx="181460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6667" r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8A59441-3A01-F145-AE2B-04F2FCD72821}"/>
              </a:ext>
            </a:extLst>
          </p:cNvPr>
          <p:cNvGrpSpPr/>
          <p:nvPr/>
        </p:nvGrpSpPr>
        <p:grpSpPr>
          <a:xfrm>
            <a:off x="3612693" y="3740922"/>
            <a:ext cx="2593932" cy="2111594"/>
            <a:chOff x="3629040" y="3242158"/>
            <a:chExt cx="2593932" cy="211159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9FC9803E-8FB1-8D45-96A0-72F47DB43D2E}"/>
                </a:ext>
              </a:extLst>
            </p:cNvPr>
            <p:cNvGrpSpPr/>
            <p:nvPr/>
          </p:nvGrpSpPr>
          <p:grpSpPr>
            <a:xfrm>
              <a:off x="3629040" y="3242158"/>
              <a:ext cx="2593932" cy="2111594"/>
              <a:chOff x="3014663" y="3571875"/>
              <a:chExt cx="2593932" cy="211159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3825EF06-8115-D140-826F-C7FDCE2CF17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69" t="53169" r="38664"/>
              <a:stretch/>
            </p:blipFill>
            <p:spPr>
              <a:xfrm>
                <a:off x="3014663" y="3571875"/>
                <a:ext cx="2593932" cy="2111594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32F4C8F4-E2DC-4142-B618-9D84E7678C3A}"/>
                  </a:ext>
                </a:extLst>
              </p:cNvPr>
              <p:cNvSpPr/>
              <p:nvPr/>
            </p:nvSpPr>
            <p:spPr bwMode="auto">
              <a:xfrm>
                <a:off x="4320746" y="4557271"/>
                <a:ext cx="1005016" cy="68154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L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charset="0"/>
                  <a:ea typeface="ＭＳ Ｐゴシック" charset="-128"/>
                  <a:cs typeface="ＭＳ Ｐゴシック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E6F1BA3-68F6-8D42-BF5E-AC2A6301F5F3}"/>
                      </a:ext>
                    </a:extLst>
                  </p:cNvPr>
                  <p:cNvSpPr txBox="1"/>
                  <p:nvPr/>
                </p:nvSpPr>
                <p:spPr>
                  <a:xfrm>
                    <a:off x="4366808" y="3731342"/>
                    <a:ext cx="1212229" cy="3332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L" sz="1400">
                      <a:solidFill>
                        <a:srgbClr val="0037C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E6F1BA3-68F6-8D42-BF5E-AC2A6301F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6808" y="3731342"/>
                    <a:ext cx="1212229" cy="3332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704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11677E9-7A90-0A4D-96F5-4633B35150A6}"/>
                  </a:ext>
                </a:extLst>
              </p:cNvPr>
              <p:cNvSpPr txBox="1"/>
              <p:nvPr/>
            </p:nvSpPr>
            <p:spPr>
              <a:xfrm rot="18077779">
                <a:off x="3263430" y="4303151"/>
                <a:ext cx="14159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log-linear</a:t>
                </a:r>
                <a:endParaRPr lang="en-IL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59ADC1D-3431-1C44-8828-058E48858F92}"/>
                    </a:ext>
                  </a:extLst>
                </p:cNvPr>
                <p:cNvSpPr txBox="1"/>
                <p:nvPr/>
              </p:nvSpPr>
              <p:spPr>
                <a:xfrm>
                  <a:off x="5813222" y="4680489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59ADC1D-3431-1C44-8828-058E48858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222" y="4680489"/>
                  <a:ext cx="181460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FFA1FC-C4ED-6D40-BFFE-55751055A17A}"/>
              </a:ext>
            </a:extLst>
          </p:cNvPr>
          <p:cNvGrpSpPr/>
          <p:nvPr/>
        </p:nvGrpSpPr>
        <p:grpSpPr>
          <a:xfrm>
            <a:off x="3321700" y="1504539"/>
            <a:ext cx="3296532" cy="2115826"/>
            <a:chOff x="3338047" y="1005775"/>
            <a:chExt cx="3296532" cy="21158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B5541E9-6DAB-454D-9C2D-0837DF905A51}"/>
                </a:ext>
              </a:extLst>
            </p:cNvPr>
            <p:cNvGrpSpPr/>
            <p:nvPr/>
          </p:nvGrpSpPr>
          <p:grpSpPr>
            <a:xfrm>
              <a:off x="3338047" y="1005775"/>
              <a:ext cx="3296532" cy="2115826"/>
              <a:chOff x="3465314" y="1174530"/>
              <a:chExt cx="3296532" cy="211582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00FF26BA-FE86-CF4F-A955-5D752F36EA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896" r="29771" b="53075"/>
              <a:stretch/>
            </p:blipFill>
            <p:spPr>
              <a:xfrm>
                <a:off x="3465314" y="1174531"/>
                <a:ext cx="2956486" cy="2115825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AC2468D-FDDB-1643-8E33-0BC1DDB475D0}"/>
                  </a:ext>
                </a:extLst>
              </p:cNvPr>
              <p:cNvSpPr/>
              <p:nvPr/>
            </p:nvSpPr>
            <p:spPr bwMode="auto">
              <a:xfrm>
                <a:off x="4176004" y="1174530"/>
                <a:ext cx="1005016" cy="75312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L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charset="0"/>
                  <a:ea typeface="ＭＳ Ｐゴシック" charset="-128"/>
                  <a:cs typeface="ＭＳ Ｐゴシック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0A71AEC-D9E5-3147-88F0-317B3C97AD8E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351" y="1477867"/>
                    <a:ext cx="831495" cy="38174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0800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L" sz="1400">
                      <a:solidFill>
                        <a:srgbClr val="0037C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0A71AEC-D9E5-3147-88F0-317B3C97AD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351" y="1477867"/>
                    <a:ext cx="831495" cy="38174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967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E952695-B9A3-4D41-89E3-C63ED51719CE}"/>
                    </a:ext>
                  </a:extLst>
                </p:cNvPr>
                <p:cNvSpPr txBox="1"/>
                <p:nvPr/>
              </p:nvSpPr>
              <p:spPr>
                <a:xfrm>
                  <a:off x="5858436" y="2138422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E952695-B9A3-4D41-89E3-C63ED5171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8436" y="2138422"/>
                  <a:ext cx="181460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4E9CFE7-F3E9-E94B-840A-E792638EF8D7}"/>
                </a:ext>
              </a:extLst>
            </p:cNvPr>
            <p:cNvSpPr txBox="1"/>
            <p:nvPr/>
          </p:nvSpPr>
          <p:spPr>
            <a:xfrm rot="19983151">
              <a:off x="4510827" y="1384151"/>
              <a:ext cx="1085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  <a:endParaRPr lang="en-IL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CDFDBD-67D5-BC45-820B-4FD8A823132D}"/>
              </a:ext>
            </a:extLst>
          </p:cNvPr>
          <p:cNvGrpSpPr/>
          <p:nvPr/>
        </p:nvGrpSpPr>
        <p:grpSpPr>
          <a:xfrm>
            <a:off x="6462716" y="3845825"/>
            <a:ext cx="2681284" cy="2111951"/>
            <a:chOff x="6479063" y="3347061"/>
            <a:chExt cx="2681284" cy="21119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1EC287A-8E07-1044-88FC-8DBCFB04B75A}"/>
                </a:ext>
              </a:extLst>
            </p:cNvPr>
            <p:cNvGrpSpPr/>
            <p:nvPr/>
          </p:nvGrpSpPr>
          <p:grpSpPr>
            <a:xfrm>
              <a:off x="6479063" y="3347061"/>
              <a:ext cx="2681284" cy="2111951"/>
              <a:chOff x="6479063" y="3347061"/>
              <a:chExt cx="2681284" cy="211195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6E35F07-4ADF-E941-9B81-C1C6C9F21CF4}"/>
                  </a:ext>
                </a:extLst>
              </p:cNvPr>
              <p:cNvGrpSpPr/>
              <p:nvPr/>
            </p:nvGrpSpPr>
            <p:grpSpPr>
              <a:xfrm>
                <a:off x="6479063" y="3347061"/>
                <a:ext cx="2681284" cy="2111951"/>
                <a:chOff x="6462716" y="3573670"/>
                <a:chExt cx="2681284" cy="2111951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04ACAFA-491B-CB48-BE15-DCD597669E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6406" t="53169" r="4271" b="-1"/>
                <a:stretch/>
              </p:blipFill>
              <p:spPr>
                <a:xfrm>
                  <a:off x="6462716" y="3574027"/>
                  <a:ext cx="2681284" cy="2111594"/>
                </a:xfrm>
                <a:prstGeom prst="rect">
                  <a:avLst/>
                </a:prstGeom>
              </p:spPr>
            </p:pic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425B106A-0BA3-CB4C-B926-EBC1C32274EB}"/>
                    </a:ext>
                  </a:extLst>
                </p:cNvPr>
                <p:cNvSpPr/>
                <p:nvPr/>
              </p:nvSpPr>
              <p:spPr bwMode="auto">
                <a:xfrm rot="20354324">
                  <a:off x="7476854" y="4365671"/>
                  <a:ext cx="1221997" cy="681542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IL" sz="11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510D82A9-040A-D248-9FC3-FF9ECD51622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81039" y="3573670"/>
                      <a:ext cx="771198" cy="2154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IL" sz="1400">
                        <a:solidFill>
                          <a:srgbClr val="0037C0"/>
                        </a:solidFill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510D82A9-040A-D248-9FC3-FF9ECD5162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81039" y="3573670"/>
                      <a:ext cx="771198" cy="21544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1A34AAF-AF3F-4E4C-B375-2227C036E373}"/>
                      </a:ext>
                    </a:extLst>
                  </p:cNvPr>
                  <p:cNvSpPr txBox="1"/>
                  <p:nvPr/>
                </p:nvSpPr>
                <p:spPr>
                  <a:xfrm>
                    <a:off x="8335725" y="4695133"/>
                    <a:ext cx="18146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IL" sz="1600">
                      <a:solidFill>
                        <a:srgbClr val="0037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1A34AAF-AF3F-4E4C-B375-2227C036E3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35725" y="4695133"/>
                    <a:ext cx="181460" cy="24622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3333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76D7971-940F-FC44-92B9-D3746C4DAF7C}"/>
                </a:ext>
              </a:extLst>
            </p:cNvPr>
            <p:cNvSpPr txBox="1"/>
            <p:nvPr/>
          </p:nvSpPr>
          <p:spPr>
            <a:xfrm rot="17704612">
              <a:off x="6982395" y="4026816"/>
              <a:ext cx="141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  <a:endParaRPr lang="en-IL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B72C17E-D091-9D47-BABD-89F0C169FD1C}"/>
              </a:ext>
            </a:extLst>
          </p:cNvPr>
          <p:cNvSpPr/>
          <p:nvPr/>
        </p:nvSpPr>
        <p:spPr bwMode="auto">
          <a:xfrm>
            <a:off x="304800" y="1025236"/>
            <a:ext cx="6157916" cy="241036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678C013-B2A7-4C4C-8524-C52C7117B65D}"/>
              </a:ext>
            </a:extLst>
          </p:cNvPr>
          <p:cNvGrpSpPr/>
          <p:nvPr/>
        </p:nvGrpSpPr>
        <p:grpSpPr>
          <a:xfrm>
            <a:off x="304800" y="1025236"/>
            <a:ext cx="6123901" cy="2419167"/>
            <a:chOff x="304800" y="1025236"/>
            <a:chExt cx="6123901" cy="2419167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F8BE4100-9980-2944-AD38-D7CF26021D26}"/>
                </a:ext>
              </a:extLst>
            </p:cNvPr>
            <p:cNvSpPr/>
            <p:nvPr/>
          </p:nvSpPr>
          <p:spPr bwMode="auto">
            <a:xfrm>
              <a:off x="304800" y="1025236"/>
              <a:ext cx="2936403" cy="2410360"/>
            </a:xfrm>
            <a:prstGeom prst="roundRect">
              <a:avLst/>
            </a:prstGeom>
            <a:noFill/>
            <a:ln w="25400" cap="flat" cmpd="sng" algn="ctr">
              <a:solidFill>
                <a:srgbClr val="0037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0" name="Rounded Rectangle 69">
              <a:extLst>
                <a:ext uri="{FF2B5EF4-FFF2-40B4-BE49-F238E27FC236}">
                  <a16:creationId xmlns:a16="http://schemas.microsoft.com/office/drawing/2014/main" id="{EB5E8D7B-A24A-9843-9F23-7EA675B6D7D9}"/>
                </a:ext>
              </a:extLst>
            </p:cNvPr>
            <p:cNvSpPr/>
            <p:nvPr/>
          </p:nvSpPr>
          <p:spPr bwMode="auto">
            <a:xfrm>
              <a:off x="3492298" y="1034043"/>
              <a:ext cx="2936403" cy="2410360"/>
            </a:xfrm>
            <a:prstGeom prst="roundRect">
              <a:avLst/>
            </a:prstGeom>
            <a:noFill/>
            <a:ln w="25400" cap="flat" cmpd="sng" algn="ctr">
              <a:solidFill>
                <a:srgbClr val="0037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1373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EFEE7B-1F9D-4D46-870F-C745D9629B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62F1BACD-354A-F3DC-5641-84A4F140DF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chemeClr val="tx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6A3704-6945-6D51-DBCA-1AD9E0DAF345}"/>
              </a:ext>
            </a:extLst>
          </p:cNvPr>
          <p:cNvGrpSpPr/>
          <p:nvPr/>
        </p:nvGrpSpPr>
        <p:grpSpPr>
          <a:xfrm>
            <a:off x="370073" y="819573"/>
            <a:ext cx="6894326" cy="862274"/>
            <a:chOff x="370073" y="819573"/>
            <a:chExt cx="6894326" cy="862274"/>
          </a:xfrm>
        </p:grpSpPr>
        <p:sp>
          <p:nvSpPr>
            <p:cNvPr id="109" name="Text Box 18">
              <a:extLst>
                <a:ext uri="{FF2B5EF4-FFF2-40B4-BE49-F238E27FC236}">
                  <a16:creationId xmlns:a16="http://schemas.microsoft.com/office/drawing/2014/main" id="{863091A1-136B-C067-D6C7-D4EF6D0DC3F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4871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150" name="Text Box 18">
              <a:extLst>
                <a:ext uri="{FF2B5EF4-FFF2-40B4-BE49-F238E27FC236}">
                  <a16:creationId xmlns:a16="http://schemas.microsoft.com/office/drawing/2014/main" id="{6E642C79-31CE-3D90-98DE-A5E8594441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3286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51" name="Text Box 18">
              <a:extLst>
                <a:ext uri="{FF2B5EF4-FFF2-40B4-BE49-F238E27FC236}">
                  <a16:creationId xmlns:a16="http://schemas.microsoft.com/office/drawing/2014/main" id="{6655C326-F10E-2BA2-D773-54FB533F01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539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52" name="Text Box 18">
              <a:extLst>
                <a:ext uri="{FF2B5EF4-FFF2-40B4-BE49-F238E27FC236}">
                  <a16:creationId xmlns:a16="http://schemas.microsoft.com/office/drawing/2014/main" id="{E3DF532A-203A-0138-29DE-1B9F64F35F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954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53" name="Text Box 18">
              <a:extLst>
                <a:ext uri="{FF2B5EF4-FFF2-40B4-BE49-F238E27FC236}">
                  <a16:creationId xmlns:a16="http://schemas.microsoft.com/office/drawing/2014/main" id="{4F477E0B-4E4B-4ABD-7162-BDF64D4DBF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8208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4" name="Text Box 18">
              <a:extLst>
                <a:ext uri="{FF2B5EF4-FFF2-40B4-BE49-F238E27FC236}">
                  <a16:creationId xmlns:a16="http://schemas.microsoft.com/office/drawing/2014/main" id="{844BA7D9-7A95-6F22-A80A-E2ACE67E53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6623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55" name="Text Box 18">
              <a:extLst>
                <a:ext uri="{FF2B5EF4-FFF2-40B4-BE49-F238E27FC236}">
                  <a16:creationId xmlns:a16="http://schemas.microsoft.com/office/drawing/2014/main" id="{AA58AC7B-9F0C-52D5-D3FA-F3209B8CDE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4876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56" name="Text Box 18">
              <a:extLst>
                <a:ext uri="{FF2B5EF4-FFF2-40B4-BE49-F238E27FC236}">
                  <a16:creationId xmlns:a16="http://schemas.microsoft.com/office/drawing/2014/main" id="{D4EFF561-6F29-1048-A9CF-83ED758C50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3291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201" name="Rectangle 16">
              <a:extLst>
                <a:ext uri="{FF2B5EF4-FFF2-40B4-BE49-F238E27FC236}">
                  <a16:creationId xmlns:a16="http://schemas.microsoft.com/office/drawing/2014/main" id="{78D07ECF-1B94-A81A-C4EC-51037363885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73" y="819573"/>
              <a:ext cx="6894326" cy="435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Erasing element </a:t>
              </a:r>
              <a:r>
                <a:rPr kumimoji="0" lang="en-US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an ordered array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with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size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elements:</a:t>
              </a:r>
            </a:p>
          </p:txBody>
        </p:sp>
      </p:grpSp>
      <p:sp>
        <p:nvSpPr>
          <p:cNvPr id="41" name="Text Box 56">
            <a:extLst>
              <a:ext uri="{FF2B5EF4-FFF2-40B4-BE49-F238E27FC236}">
                <a16:creationId xmlns:a16="http://schemas.microsoft.com/office/drawing/2014/main" id="{3180F1DD-5434-C7BF-A16B-2E6B87C671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805" y="1366936"/>
            <a:ext cx="167180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600" dirty="0">
                <a:latin typeface="Times New Roman"/>
                <a:cs typeface="Times New Roman"/>
              </a:rPr>
              <a:t>s</a:t>
            </a:r>
            <a:r>
              <a:rPr lang="en-US" sz="1600" b="0" dirty="0">
                <a:latin typeface="Times New Roman"/>
                <a:cs typeface="Times New Roman"/>
              </a:rPr>
              <a:t>ize = </a:t>
            </a:r>
            <a:r>
              <a:rPr lang="en-US" sz="1600" b="0" i="1" dirty="0">
                <a:latin typeface="Times New Roman"/>
                <a:cs typeface="Times New Roman"/>
              </a:rPr>
              <a:t>8</a:t>
            </a:r>
            <a:endParaRPr lang="en-US" sz="1200" b="0" dirty="0">
              <a:latin typeface="Consolas"/>
              <a:cs typeface="Consolas"/>
            </a:endParaRPr>
          </a:p>
        </p:txBody>
      </p:sp>
      <p:sp>
        <p:nvSpPr>
          <p:cNvPr id="47" name="Rectangle 16">
            <a:extLst>
              <a:ext uri="{FF2B5EF4-FFF2-40B4-BE49-F238E27FC236}">
                <a16:creationId xmlns:a16="http://schemas.microsoft.com/office/drawing/2014/main" id="{73EB999A-C865-575E-76D9-2131E5E7BA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485" y="1976323"/>
            <a:ext cx="7052034" cy="1452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algorithm’s input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object consisting of three fields: </a:t>
            </a:r>
            <a:r>
              <a:rPr kumimoji="0"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array itself, </a:t>
            </a:r>
            <a:r>
              <a:rPr kumimoji="0"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maxSize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fixed length of the array, and </a:t>
            </a:r>
            <a:r>
              <a:rPr kumimoji="0" lang="en-US" sz="1400" dirty="0"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number of elements that are presently in the array. Thus the actual input size is </a:t>
            </a:r>
            <a:r>
              <a:rPr kumimoji="0" lang="en-US" sz="1200" i="1" dirty="0">
                <a:latin typeface="Consolas" panose="020B0609020204030204" pitchFamily="49" charset="0"/>
                <a:cs typeface="Consolas" panose="020B0609020204030204" pitchFamily="49" charset="0"/>
              </a:rPr>
              <a:t>size</a:t>
            </a:r>
            <a:r>
              <a:rPr kumimoji="0"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example above the array is presently full: </a:t>
            </a:r>
            <a:r>
              <a:rPr kumimoji="0"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size = maxSize</a:t>
            </a:r>
          </a:p>
        </p:txBody>
      </p:sp>
    </p:spTree>
    <p:extLst>
      <p:ext uri="{BB962C8B-B14F-4D97-AF65-F5344CB8AC3E}">
        <p14:creationId xmlns:p14="http://schemas.microsoft.com/office/powerpoint/2010/main" val="30243915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456AE-0955-2843-E482-A1A286A9F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E4A44F40-CDE1-2C5B-507F-6C90DA01EB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 plan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1DB5A1BF-8848-54CC-F26B-06B8F8969A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1162629"/>
            <a:ext cx="6369661" cy="522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Program efficiency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Searching algorithms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Sorting algorithms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Open computational problems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206C42E9-9785-471B-0E4C-C96BA6D5AA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009" y="1245358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11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D8CF66-993F-ADB3-FCB3-F980946A1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12065C37-B264-B117-AE1E-BD52EE794D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chemeClr val="tx1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BF0016A-074A-0AAE-ADEA-5A4F76E7C0EB}"/>
              </a:ext>
            </a:extLst>
          </p:cNvPr>
          <p:cNvGrpSpPr/>
          <p:nvPr/>
        </p:nvGrpSpPr>
        <p:grpSpPr>
          <a:xfrm>
            <a:off x="485859" y="2617621"/>
            <a:ext cx="3572031" cy="457201"/>
            <a:chOff x="485859" y="2617621"/>
            <a:chExt cx="3572031" cy="457201"/>
          </a:xfrm>
        </p:grpSpPr>
        <p:sp>
          <p:nvSpPr>
            <p:cNvPr id="203" name="Rectangle 3">
              <a:extLst>
                <a:ext uri="{FF2B5EF4-FFF2-40B4-BE49-F238E27FC236}">
                  <a16:creationId xmlns:a16="http://schemas.microsoft.com/office/drawing/2014/main" id="{ACD00E11-4B93-21FE-CE99-12359A46C8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2617621"/>
              <a:ext cx="3572031" cy="45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2500"/>
                </a:spcBef>
                <a:buSzPct val="100000"/>
                <a:defRPr/>
              </a:pPr>
              <a:r>
                <a:rPr lang="en-US" i="1" dirty="0">
                  <a:latin typeface="Times New Roman"/>
                  <a:cs typeface="Times New Roman"/>
                </a:rPr>
                <a:t>RunningTime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dirty="0">
                  <a:latin typeface="Times New Roman"/>
                  <a:cs typeface="Times New Roman"/>
                </a:rPr>
                <a:t>) 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902E845D-C26A-A8C8-385B-16D995BA9970}"/>
                    </a:ext>
                  </a:extLst>
                </p:cNvPr>
                <p:cNvSpPr txBox="1"/>
                <p:nvPr/>
              </p:nvSpPr>
              <p:spPr>
                <a:xfrm>
                  <a:off x="2242164" y="2683495"/>
                  <a:ext cx="62998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 b="1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5AD3382E-A111-5DAA-CADB-E86A9F1AB0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42164" y="2683495"/>
                  <a:ext cx="629980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1765" t="-8696" r="-9804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565D012-BE1C-B165-515C-3304059A5435}"/>
              </a:ext>
            </a:extLst>
          </p:cNvPr>
          <p:cNvGrpSpPr/>
          <p:nvPr/>
        </p:nvGrpSpPr>
        <p:grpSpPr>
          <a:xfrm>
            <a:off x="370073" y="819573"/>
            <a:ext cx="6894326" cy="863231"/>
            <a:chOff x="370073" y="819573"/>
            <a:chExt cx="6894326" cy="863231"/>
          </a:xfrm>
        </p:grpSpPr>
        <p:sp>
          <p:nvSpPr>
            <p:cNvPr id="36" name="Text Box 56">
              <a:extLst>
                <a:ext uri="{FF2B5EF4-FFF2-40B4-BE49-F238E27FC236}">
                  <a16:creationId xmlns:a16="http://schemas.microsoft.com/office/drawing/2014/main" id="{F55DD815-27D8-F81A-6205-AE5B85CDD6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247" y="1375027"/>
              <a:ext cx="9010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Before:</a:t>
              </a:r>
              <a:endParaRPr lang="en-US" sz="1100" b="0" dirty="0">
                <a:latin typeface="Consolas"/>
                <a:cs typeface="Consolas"/>
              </a:endParaRPr>
            </a:p>
          </p:txBody>
        </p:sp>
        <p:sp>
          <p:nvSpPr>
            <p:cNvPr id="109" name="Text Box 18">
              <a:extLst>
                <a:ext uri="{FF2B5EF4-FFF2-40B4-BE49-F238E27FC236}">
                  <a16:creationId xmlns:a16="http://schemas.microsoft.com/office/drawing/2014/main" id="{153BEE2E-ACE0-6566-9919-70C685B542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4871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150" name="Text Box 18">
              <a:extLst>
                <a:ext uri="{FF2B5EF4-FFF2-40B4-BE49-F238E27FC236}">
                  <a16:creationId xmlns:a16="http://schemas.microsoft.com/office/drawing/2014/main" id="{61922503-A9FD-551A-98EC-68704944BC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3286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51" name="Text Box 18">
              <a:extLst>
                <a:ext uri="{FF2B5EF4-FFF2-40B4-BE49-F238E27FC236}">
                  <a16:creationId xmlns:a16="http://schemas.microsoft.com/office/drawing/2014/main" id="{1534284C-5018-0219-B78B-631B22ED60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539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52" name="Text Box 18">
              <a:extLst>
                <a:ext uri="{FF2B5EF4-FFF2-40B4-BE49-F238E27FC236}">
                  <a16:creationId xmlns:a16="http://schemas.microsoft.com/office/drawing/2014/main" id="{94CE0A8F-5248-890D-94F6-E181D43AA3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954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53" name="Text Box 18">
              <a:extLst>
                <a:ext uri="{FF2B5EF4-FFF2-40B4-BE49-F238E27FC236}">
                  <a16:creationId xmlns:a16="http://schemas.microsoft.com/office/drawing/2014/main" id="{68BB7E16-E918-B356-576D-E8C3415763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8208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4" name="Text Box 18">
              <a:extLst>
                <a:ext uri="{FF2B5EF4-FFF2-40B4-BE49-F238E27FC236}">
                  <a16:creationId xmlns:a16="http://schemas.microsoft.com/office/drawing/2014/main" id="{199529FC-7BB8-C696-00BD-027C1944AAE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6623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55" name="Text Box 18">
              <a:extLst>
                <a:ext uri="{FF2B5EF4-FFF2-40B4-BE49-F238E27FC236}">
                  <a16:creationId xmlns:a16="http://schemas.microsoft.com/office/drawing/2014/main" id="{B374463A-9BB9-1720-DB0C-AEFB3EE5F55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4876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56" name="Text Box 18">
              <a:extLst>
                <a:ext uri="{FF2B5EF4-FFF2-40B4-BE49-F238E27FC236}">
                  <a16:creationId xmlns:a16="http://schemas.microsoft.com/office/drawing/2014/main" id="{0065E519-696F-6901-4B05-050E44DEB1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3291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201" name="Rectangle 16">
              <a:extLst>
                <a:ext uri="{FF2B5EF4-FFF2-40B4-BE49-F238E27FC236}">
                  <a16:creationId xmlns:a16="http://schemas.microsoft.com/office/drawing/2014/main" id="{7D7F5849-D725-F07B-5E5B-1937157B99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73" y="819573"/>
              <a:ext cx="6894326" cy="435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Erasing element </a:t>
              </a:r>
              <a:r>
                <a:rPr kumimoji="0" lang="en-US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an ordered array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with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size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elements: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2CF14DE-6C50-5EBE-4845-48F876F2F9FF}"/>
              </a:ext>
            </a:extLst>
          </p:cNvPr>
          <p:cNvGrpSpPr/>
          <p:nvPr/>
        </p:nvGrpSpPr>
        <p:grpSpPr>
          <a:xfrm>
            <a:off x="571601" y="5283201"/>
            <a:ext cx="3572031" cy="457201"/>
            <a:chOff x="488543" y="5659254"/>
            <a:chExt cx="3572031" cy="457201"/>
          </a:xfrm>
        </p:grpSpPr>
        <p:sp>
          <p:nvSpPr>
            <p:cNvPr id="24" name="Rectangle 3">
              <a:extLst>
                <a:ext uri="{FF2B5EF4-FFF2-40B4-BE49-F238E27FC236}">
                  <a16:creationId xmlns:a16="http://schemas.microsoft.com/office/drawing/2014/main" id="{8CEBFE3E-DB82-EA30-00E1-6512D1925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43" y="5659254"/>
              <a:ext cx="3572031" cy="45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2500"/>
                </a:spcBef>
                <a:buSzPct val="100000"/>
                <a:defRPr/>
              </a:pPr>
              <a:r>
                <a:rPr lang="en-US" i="1" dirty="0">
                  <a:latin typeface="Times New Roman"/>
                  <a:cs typeface="Times New Roman"/>
                </a:rPr>
                <a:t>RunningTime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dirty="0">
                  <a:latin typeface="Times New Roman"/>
                  <a:cs typeface="Times New Roman"/>
                </a:rPr>
                <a:t>) 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817D1D9F-998C-E17E-2531-8BF1CA6A51D4}"/>
                    </a:ext>
                  </a:extLst>
                </p:cNvPr>
                <p:cNvSpPr txBox="1"/>
                <p:nvPr/>
              </p:nvSpPr>
              <p:spPr>
                <a:xfrm>
                  <a:off x="2291626" y="5710319"/>
                  <a:ext cx="5674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b="1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 b="1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C468990D-DE7F-564A-D3CC-CC1D2362ED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91626" y="5710319"/>
                  <a:ext cx="56746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522" r="-10870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441D7AD1-25F6-5D4F-5FC6-CDE8D9F2EA1A}"/>
              </a:ext>
            </a:extLst>
          </p:cNvPr>
          <p:cNvSpPr/>
          <p:nvPr/>
        </p:nvSpPr>
        <p:spPr bwMode="auto">
          <a:xfrm>
            <a:off x="3526940" y="1369754"/>
            <a:ext cx="382528" cy="362247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41" name="Text Box 56">
            <a:extLst>
              <a:ext uri="{FF2B5EF4-FFF2-40B4-BE49-F238E27FC236}">
                <a16:creationId xmlns:a16="http://schemas.microsoft.com/office/drawing/2014/main" id="{A816D83E-C737-0A97-706C-EB035D38CC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24805" y="1366936"/>
            <a:ext cx="167180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DEBD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1600" dirty="0">
                <a:latin typeface="Times New Roman"/>
                <a:cs typeface="Times New Roman"/>
              </a:rPr>
              <a:t>s</a:t>
            </a:r>
            <a:r>
              <a:rPr lang="en-US" sz="1600" b="0" dirty="0">
                <a:latin typeface="Times New Roman"/>
                <a:cs typeface="Times New Roman"/>
              </a:rPr>
              <a:t>ize = </a:t>
            </a:r>
            <a:r>
              <a:rPr lang="en-US" sz="1600" b="0" i="1" dirty="0">
                <a:latin typeface="Times New Roman"/>
                <a:cs typeface="Times New Roman"/>
              </a:rPr>
              <a:t>n</a:t>
            </a:r>
            <a:endParaRPr lang="en-US" sz="1200" b="0" dirty="0">
              <a:latin typeface="Consolas"/>
              <a:cs typeface="Consolas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3EADB10-47DD-E661-62DF-A62F56868667}"/>
              </a:ext>
            </a:extLst>
          </p:cNvPr>
          <p:cNvGrpSpPr/>
          <p:nvPr/>
        </p:nvGrpSpPr>
        <p:grpSpPr>
          <a:xfrm>
            <a:off x="617910" y="1703012"/>
            <a:ext cx="8099599" cy="828393"/>
            <a:chOff x="617910" y="1703012"/>
            <a:chExt cx="8099599" cy="828393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7E6DCBF3-2D09-74AA-9F26-2F2CF2326560}"/>
                </a:ext>
              </a:extLst>
            </p:cNvPr>
            <p:cNvGrpSpPr/>
            <p:nvPr/>
          </p:nvGrpSpPr>
          <p:grpSpPr>
            <a:xfrm>
              <a:off x="617910" y="1703012"/>
              <a:ext cx="6265477" cy="828393"/>
              <a:chOff x="617910" y="1703012"/>
              <a:chExt cx="6265477" cy="828393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778B4EBC-9FB2-7552-B783-CBD24F3863FE}"/>
                  </a:ext>
                </a:extLst>
              </p:cNvPr>
              <p:cNvGrpSpPr/>
              <p:nvPr/>
            </p:nvGrpSpPr>
            <p:grpSpPr>
              <a:xfrm>
                <a:off x="617910" y="2019618"/>
                <a:ext cx="6265477" cy="511787"/>
                <a:chOff x="617910" y="2019618"/>
                <a:chExt cx="6265477" cy="511787"/>
              </a:xfrm>
            </p:grpSpPr>
            <p:sp>
              <p:nvSpPr>
                <p:cNvPr id="158" name="Text Box 18">
                  <a:extLst>
                    <a:ext uri="{FF2B5EF4-FFF2-40B4-BE49-F238E27FC236}">
                      <a16:creationId xmlns:a16="http://schemas.microsoft.com/office/drawing/2014/main" id="{0AA9A55C-F8EC-CE1D-16EF-E3EA3094AF1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81803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9</a:t>
                  </a:r>
                </a:p>
              </p:txBody>
            </p:sp>
            <p:sp>
              <p:nvSpPr>
                <p:cNvPr id="159" name="Text Box 18">
                  <a:extLst>
                    <a:ext uri="{FF2B5EF4-FFF2-40B4-BE49-F238E27FC236}">
                      <a16:creationId xmlns:a16="http://schemas.microsoft.com/office/drawing/2014/main" id="{B314BDE9-F3CC-0B2A-977A-353BCCDED4B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80218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9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0" name="Text Box 18">
                  <a:extLst>
                    <a:ext uri="{FF2B5EF4-FFF2-40B4-BE49-F238E27FC236}">
                      <a16:creationId xmlns:a16="http://schemas.microsoft.com/office/drawing/2014/main" id="{0105DF3D-500B-8477-80D6-B777E15308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78471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8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1" name="Text Box 18">
                  <a:extLst>
                    <a:ext uri="{FF2B5EF4-FFF2-40B4-BE49-F238E27FC236}">
                      <a16:creationId xmlns:a16="http://schemas.microsoft.com/office/drawing/2014/main" id="{80229E9A-D73C-C33A-0699-EFF535B089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6886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8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2" name="Text Box 18">
                  <a:extLst>
                    <a:ext uri="{FF2B5EF4-FFF2-40B4-BE49-F238E27FC236}">
                      <a16:creationId xmlns:a16="http://schemas.microsoft.com/office/drawing/2014/main" id="{A304A789-ED5B-BD8C-133C-2C61525A756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75140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7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3" name="Text Box 18">
                  <a:extLst>
                    <a:ext uri="{FF2B5EF4-FFF2-40B4-BE49-F238E27FC236}">
                      <a16:creationId xmlns:a16="http://schemas.microsoft.com/office/drawing/2014/main" id="{B12724BD-8B69-2C4F-6711-DAC8F0ADA3F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73555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4" name="Text Box 18">
                  <a:extLst>
                    <a:ext uri="{FF2B5EF4-FFF2-40B4-BE49-F238E27FC236}">
                      <a16:creationId xmlns:a16="http://schemas.microsoft.com/office/drawing/2014/main" id="{7E2284B5-3B44-89B4-6A8A-0EF0D629DDC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1808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165" name="Text Box 18">
                  <a:extLst>
                    <a:ext uri="{FF2B5EF4-FFF2-40B4-BE49-F238E27FC236}">
                      <a16:creationId xmlns:a16="http://schemas.microsoft.com/office/drawing/2014/main" id="{7E6EDE45-CCA9-8829-7DFE-756050F2B02A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70223" y="2108077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</a:p>
              </p:txBody>
            </p:sp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14D249F6-DE49-582F-C10B-9905FDC2A09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369195" y="2019618"/>
                  <a:ext cx="413352" cy="457200"/>
                </a:xfrm>
                <a:prstGeom prst="line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rgbClr val="C1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A7585AA8-DDAF-0CE5-D0F8-8F935168A1B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251418" y="2019618"/>
                  <a:ext cx="531129" cy="511787"/>
                </a:xfrm>
                <a:prstGeom prst="line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rgbClr val="C1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sp>
              <p:nvSpPr>
                <p:cNvPr id="216" name="Text Box 56">
                  <a:extLst>
                    <a:ext uri="{FF2B5EF4-FFF2-40B4-BE49-F238E27FC236}">
                      <a16:creationId xmlns:a16="http://schemas.microsoft.com/office/drawing/2014/main" id="{C5144CE7-C57B-BE5B-D30F-3644952B94C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7910" y="2077273"/>
                  <a:ext cx="90104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sz="1400" b="0" dirty="0">
                      <a:latin typeface="Times New Roman"/>
                      <a:cs typeface="Times New Roman"/>
                    </a:rPr>
                    <a:t>After:</a:t>
                  </a:r>
                  <a:endParaRPr lang="en-US" sz="1100" b="0" dirty="0">
                    <a:latin typeface="Consolas"/>
                    <a:cs typeface="Consolas"/>
                  </a:endParaRPr>
                </a:p>
              </p:txBody>
            </p:sp>
          </p:grpSp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4A1D8DD8-9791-C6E8-C8F0-DE86FDDD3D93}"/>
                  </a:ext>
                </a:extLst>
              </p:cNvPr>
              <p:cNvGrpSpPr/>
              <p:nvPr/>
            </p:nvGrpSpPr>
            <p:grpSpPr>
              <a:xfrm>
                <a:off x="3776957" y="1703012"/>
                <a:ext cx="2755573" cy="362421"/>
                <a:chOff x="3776957" y="1703012"/>
                <a:chExt cx="2755573" cy="362421"/>
              </a:xfrm>
            </p:grpSpPr>
            <p:cxnSp>
              <p:nvCxnSpPr>
                <p:cNvPr id="5" name="Straight Arrow Connector 4">
                  <a:extLst>
                    <a:ext uri="{FF2B5EF4-FFF2-40B4-BE49-F238E27FC236}">
                      <a16:creationId xmlns:a16="http://schemas.microsoft.com/office/drawing/2014/main" id="{190E91DB-39B6-366C-A0DE-C9A84E3D5DAB}"/>
                    </a:ext>
                  </a:extLst>
                </p:cNvPr>
                <p:cNvCxnSpPr/>
                <p:nvPr/>
              </p:nvCxnSpPr>
              <p:spPr bwMode="auto">
                <a:xfrm flipH="1">
                  <a:off x="3776957" y="1724932"/>
                  <a:ext cx="659757" cy="335830"/>
                </a:xfrm>
                <a:prstGeom prst="straightConnector1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triangle" w="lg" len="med"/>
                </a:ln>
                <a:effectLst/>
              </p:spPr>
            </p:cxnSp>
            <p:cxnSp>
              <p:nvCxnSpPr>
                <p:cNvPr id="115" name="Straight Arrow Connector 114">
                  <a:extLst>
                    <a:ext uri="{FF2B5EF4-FFF2-40B4-BE49-F238E27FC236}">
                      <a16:creationId xmlns:a16="http://schemas.microsoft.com/office/drawing/2014/main" id="{B046905F-3317-C051-A231-3FBCE8906DF7}"/>
                    </a:ext>
                  </a:extLst>
                </p:cNvPr>
                <p:cNvCxnSpPr/>
                <p:nvPr/>
              </p:nvCxnSpPr>
              <p:spPr bwMode="auto">
                <a:xfrm flipH="1">
                  <a:off x="4399825" y="1725376"/>
                  <a:ext cx="659757" cy="335830"/>
                </a:xfrm>
                <a:prstGeom prst="straightConnector1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triangle" w="lg" len="med"/>
                </a:ln>
                <a:effectLst/>
              </p:spPr>
            </p:cxnSp>
            <p:cxnSp>
              <p:nvCxnSpPr>
                <p:cNvPr id="116" name="Straight Arrow Connector 115">
                  <a:extLst>
                    <a:ext uri="{FF2B5EF4-FFF2-40B4-BE49-F238E27FC236}">
                      <a16:creationId xmlns:a16="http://schemas.microsoft.com/office/drawing/2014/main" id="{BDA3A47B-33CE-4449-EEB2-48EF673484AE}"/>
                    </a:ext>
                  </a:extLst>
                </p:cNvPr>
                <p:cNvCxnSpPr/>
                <p:nvPr/>
              </p:nvCxnSpPr>
              <p:spPr bwMode="auto">
                <a:xfrm flipH="1">
                  <a:off x="5234533" y="1703012"/>
                  <a:ext cx="659757" cy="335830"/>
                </a:xfrm>
                <a:prstGeom prst="straightConnector1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triangle" w="lg" len="med"/>
                </a:ln>
                <a:effectLst/>
              </p:spPr>
            </p:cxnSp>
            <p:cxnSp>
              <p:nvCxnSpPr>
                <p:cNvPr id="117" name="Straight Arrow Connector 116">
                  <a:extLst>
                    <a:ext uri="{FF2B5EF4-FFF2-40B4-BE49-F238E27FC236}">
                      <a16:creationId xmlns:a16="http://schemas.microsoft.com/office/drawing/2014/main" id="{7F0F9FF2-FB79-6B3D-2FEF-3E737DFF47A2}"/>
                    </a:ext>
                  </a:extLst>
                </p:cNvPr>
                <p:cNvCxnSpPr/>
                <p:nvPr/>
              </p:nvCxnSpPr>
              <p:spPr bwMode="auto">
                <a:xfrm flipH="1">
                  <a:off x="5872773" y="1729603"/>
                  <a:ext cx="659757" cy="335830"/>
                </a:xfrm>
                <a:prstGeom prst="straightConnector1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/>
                  <a:tailEnd type="triangle" w="lg" len="med"/>
                </a:ln>
                <a:effectLst/>
              </p:spPr>
            </p:cxnSp>
          </p:grpSp>
        </p:grpSp>
        <p:sp>
          <p:nvSpPr>
            <p:cNvPr id="42" name="Text Box 56">
              <a:extLst>
                <a:ext uri="{FF2B5EF4-FFF2-40B4-BE49-F238E27FC236}">
                  <a16:creationId xmlns:a16="http://schemas.microsoft.com/office/drawing/2014/main" id="{059F5CFB-51FA-DEA9-A156-4FE048D1B8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45702" y="2077295"/>
              <a:ext cx="167180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s</a:t>
              </a:r>
              <a:r>
                <a:rPr lang="en-US" sz="1600" b="0" dirty="0">
                  <a:latin typeface="Times New Roman"/>
                  <a:cs typeface="Times New Roman"/>
                </a:rPr>
                <a:t>ize = </a:t>
              </a:r>
              <a:r>
                <a:rPr lang="en-US" sz="1600" b="0" i="1" dirty="0">
                  <a:latin typeface="Times New Roman"/>
                  <a:cs typeface="Times New Roman"/>
                </a:rPr>
                <a:t>n</a:t>
              </a:r>
              <a:r>
                <a:rPr lang="en-US" sz="800" b="0" i="1" dirty="0">
                  <a:latin typeface="Times New Roman"/>
                  <a:cs typeface="Times New Roman"/>
                </a:rPr>
                <a:t> </a:t>
              </a:r>
              <a:r>
                <a:rPr lang="en-US" sz="1600" b="0" i="1" dirty="0">
                  <a:latin typeface="Times New Roman"/>
                  <a:cs typeface="Times New Roman"/>
                </a:rPr>
                <a:t>–</a:t>
              </a:r>
              <a:r>
                <a:rPr lang="en-US" sz="800" b="0" i="1" dirty="0">
                  <a:latin typeface="Times New Roman"/>
                  <a:cs typeface="Times New Roman"/>
                </a:rPr>
                <a:t> </a:t>
              </a:r>
              <a:r>
                <a:rPr lang="en-US" sz="1600" b="0" dirty="0">
                  <a:latin typeface="Times New Roman"/>
                  <a:cs typeface="Times New Roman"/>
                </a:rPr>
                <a:t>1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DA9B54B-2611-EAF7-D8AC-B630DE665FB1}"/>
              </a:ext>
            </a:extLst>
          </p:cNvPr>
          <p:cNvGrpSpPr/>
          <p:nvPr/>
        </p:nvGrpSpPr>
        <p:grpSpPr>
          <a:xfrm>
            <a:off x="462305" y="3312368"/>
            <a:ext cx="8344384" cy="908698"/>
            <a:chOff x="462305" y="3312368"/>
            <a:chExt cx="8344384" cy="908698"/>
          </a:xfrm>
        </p:grpSpPr>
        <p:sp>
          <p:nvSpPr>
            <p:cNvPr id="2" name="Rectangle 16">
              <a:extLst>
                <a:ext uri="{FF2B5EF4-FFF2-40B4-BE49-F238E27FC236}">
                  <a16:creationId xmlns:a16="http://schemas.microsoft.com/office/drawing/2014/main" id="{F1D17BB6-A546-65F8-81DD-1E890C609BD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2305" y="3312368"/>
              <a:ext cx="6894326" cy="435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Erasing element </a:t>
              </a:r>
              <a:r>
                <a:rPr kumimoji="0" lang="en-US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an </a:t>
              </a:r>
              <a:r>
                <a:rPr kumimoji="0" lang="en-US" b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unordered </a:t>
              </a: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array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with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size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=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elements:</a:t>
              </a:r>
            </a:p>
          </p:txBody>
        </p:sp>
        <p:sp>
          <p:nvSpPr>
            <p:cNvPr id="8" name="Text Box 18">
              <a:extLst>
                <a:ext uri="{FF2B5EF4-FFF2-40B4-BE49-F238E27FC236}">
                  <a16:creationId xmlns:a16="http://schemas.microsoft.com/office/drawing/2014/main" id="{19C0694E-C382-6561-47E0-F5340577695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77929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9" name="Text Box 18">
              <a:extLst>
                <a:ext uri="{FF2B5EF4-FFF2-40B4-BE49-F238E27FC236}">
                  <a16:creationId xmlns:a16="http://schemas.microsoft.com/office/drawing/2014/main" id="{6A1EDE86-B88C-F486-C7AE-4E31ED6678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76344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5</a:t>
              </a:r>
            </a:p>
          </p:txBody>
        </p:sp>
        <p:sp>
          <p:nvSpPr>
            <p:cNvPr id="13" name="Text Box 18">
              <a:extLst>
                <a:ext uri="{FF2B5EF4-FFF2-40B4-BE49-F238E27FC236}">
                  <a16:creationId xmlns:a16="http://schemas.microsoft.com/office/drawing/2014/main" id="{0CA32C59-8A05-5464-54E3-6E3AC32379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4597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5" name="Text Box 18">
              <a:extLst>
                <a:ext uri="{FF2B5EF4-FFF2-40B4-BE49-F238E27FC236}">
                  <a16:creationId xmlns:a16="http://schemas.microsoft.com/office/drawing/2014/main" id="{16BED0B2-C74B-7ECD-5AC6-6003D44D03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73012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3</a:t>
              </a:r>
            </a:p>
          </p:txBody>
        </p:sp>
        <p:sp>
          <p:nvSpPr>
            <p:cNvPr id="16" name="Text Box 18">
              <a:extLst>
                <a:ext uri="{FF2B5EF4-FFF2-40B4-BE49-F238E27FC236}">
                  <a16:creationId xmlns:a16="http://schemas.microsoft.com/office/drawing/2014/main" id="{D467F30B-86B1-3260-6DCB-AA0DB64CF8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1266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7" name="Text Box 18">
              <a:extLst>
                <a:ext uri="{FF2B5EF4-FFF2-40B4-BE49-F238E27FC236}">
                  <a16:creationId xmlns:a16="http://schemas.microsoft.com/office/drawing/2014/main" id="{24EEFC32-8155-6149-039B-3C411D3A2E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69681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</p:txBody>
        </p:sp>
        <p:sp>
          <p:nvSpPr>
            <p:cNvPr id="18" name="Text Box 18">
              <a:extLst>
                <a:ext uri="{FF2B5EF4-FFF2-40B4-BE49-F238E27FC236}">
                  <a16:creationId xmlns:a16="http://schemas.microsoft.com/office/drawing/2014/main" id="{B0B83F52-8F31-5351-C605-5E02328156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67934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19" name="Text Box 18">
              <a:extLst>
                <a:ext uri="{FF2B5EF4-FFF2-40B4-BE49-F238E27FC236}">
                  <a16:creationId xmlns:a16="http://schemas.microsoft.com/office/drawing/2014/main" id="{02BC6FFD-C103-024F-8C4F-BDB405C6B15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6349" y="3894155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20" name="Text Box 56">
              <a:extLst>
                <a:ext uri="{FF2B5EF4-FFF2-40B4-BE49-F238E27FC236}">
                  <a16:creationId xmlns:a16="http://schemas.microsoft.com/office/drawing/2014/main" id="{170E88AF-56CB-55D7-E553-D9D6F0EC6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51587" y="3903246"/>
              <a:ext cx="9010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Before:</a:t>
              </a:r>
              <a:endParaRPr lang="en-US" sz="1100" b="0" dirty="0">
                <a:latin typeface="Consolas"/>
                <a:cs typeface="Consolas"/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2F8750DD-8FA2-1A43-9DCB-75BC86C62545}"/>
                </a:ext>
              </a:extLst>
            </p:cNvPr>
            <p:cNvSpPr/>
            <p:nvPr/>
          </p:nvSpPr>
          <p:spPr bwMode="auto">
            <a:xfrm>
              <a:off x="3630794" y="3858819"/>
              <a:ext cx="382528" cy="362247"/>
            </a:xfrm>
            <a:prstGeom prst="ellipse">
              <a:avLst/>
            </a:prstGeom>
            <a:noFill/>
            <a:ln w="222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43" name="Text Box 56">
              <a:extLst>
                <a:ext uri="{FF2B5EF4-FFF2-40B4-BE49-F238E27FC236}">
                  <a16:creationId xmlns:a16="http://schemas.microsoft.com/office/drawing/2014/main" id="{AFA51325-511D-A8ED-D76D-22F2FD1013A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4882" y="3864356"/>
              <a:ext cx="167180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s</a:t>
              </a:r>
              <a:r>
                <a:rPr lang="en-US" sz="1600" b="0" dirty="0">
                  <a:latin typeface="Times New Roman"/>
                  <a:cs typeface="Times New Roman"/>
                </a:rPr>
                <a:t>ize = </a:t>
              </a:r>
              <a:r>
                <a:rPr lang="en-US" sz="1600" b="0" i="1" dirty="0">
                  <a:latin typeface="Times New Roman"/>
                  <a:cs typeface="Times New Roman"/>
                </a:rPr>
                <a:t>n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C930146-E377-DAD0-B278-5400BB320A09}"/>
              </a:ext>
            </a:extLst>
          </p:cNvPr>
          <p:cNvGrpSpPr/>
          <p:nvPr/>
        </p:nvGrpSpPr>
        <p:grpSpPr>
          <a:xfrm>
            <a:off x="650250" y="4171146"/>
            <a:ext cx="8156439" cy="944070"/>
            <a:chOff x="650250" y="4171146"/>
            <a:chExt cx="8156439" cy="94407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150D908-B773-3549-C762-B9BCDFF672B5}"/>
                </a:ext>
              </a:extLst>
            </p:cNvPr>
            <p:cNvGrpSpPr/>
            <p:nvPr/>
          </p:nvGrpSpPr>
          <p:grpSpPr>
            <a:xfrm>
              <a:off x="650250" y="4171146"/>
              <a:ext cx="6316195" cy="944070"/>
              <a:chOff x="567192" y="4171146"/>
              <a:chExt cx="6316195" cy="944070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A5F1FDE-1CF9-B120-1982-4AD040D207F1}"/>
                  </a:ext>
                </a:extLst>
              </p:cNvPr>
              <p:cNvGrpSpPr/>
              <p:nvPr/>
            </p:nvGrpSpPr>
            <p:grpSpPr>
              <a:xfrm>
                <a:off x="567192" y="4603429"/>
                <a:ext cx="6316195" cy="511787"/>
                <a:chOff x="567192" y="4884970"/>
                <a:chExt cx="6316195" cy="511787"/>
              </a:xfrm>
            </p:grpSpPr>
            <p:sp>
              <p:nvSpPr>
                <p:cNvPr id="26" name="Text Box 18">
                  <a:extLst>
                    <a:ext uri="{FF2B5EF4-FFF2-40B4-BE49-F238E27FC236}">
                      <a16:creationId xmlns:a16="http://schemas.microsoft.com/office/drawing/2014/main" id="{11EACD2F-BCE0-5176-00CD-F210FFB191DF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181803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sp>
              <p:nvSpPr>
                <p:cNvPr id="27" name="Text Box 18">
                  <a:extLst>
                    <a:ext uri="{FF2B5EF4-FFF2-40B4-BE49-F238E27FC236}">
                      <a16:creationId xmlns:a16="http://schemas.microsoft.com/office/drawing/2014/main" id="{2D0576E3-9611-4D64-4658-83CB53C3B81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80218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5</a:t>
                  </a:r>
                </a:p>
              </p:txBody>
            </p:sp>
            <p:sp>
              <p:nvSpPr>
                <p:cNvPr id="28" name="Text Box 18">
                  <a:extLst>
                    <a:ext uri="{FF2B5EF4-FFF2-40B4-BE49-F238E27FC236}">
                      <a16:creationId xmlns:a16="http://schemas.microsoft.com/office/drawing/2014/main" id="{7BFF473F-6CBF-AE9C-0D3E-D7474C09A5F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778471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3</a:t>
                  </a:r>
                </a:p>
              </p:txBody>
            </p:sp>
            <p:sp>
              <p:nvSpPr>
                <p:cNvPr id="29" name="Text Box 18">
                  <a:extLst>
                    <a:ext uri="{FF2B5EF4-FFF2-40B4-BE49-F238E27FC236}">
                      <a16:creationId xmlns:a16="http://schemas.microsoft.com/office/drawing/2014/main" id="{A0718112-8C9D-232F-1FF7-2C947029FE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076886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3</a:t>
                  </a:r>
                </a:p>
              </p:txBody>
            </p:sp>
            <p:sp>
              <p:nvSpPr>
                <p:cNvPr id="30" name="Text Box 18">
                  <a:extLst>
                    <a:ext uri="{FF2B5EF4-FFF2-40B4-BE49-F238E27FC236}">
                      <a16:creationId xmlns:a16="http://schemas.microsoft.com/office/drawing/2014/main" id="{8CDAE6CE-7178-33A7-E2DC-DB652CA9582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375140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</a:p>
              </p:txBody>
            </p:sp>
            <p:sp>
              <p:nvSpPr>
                <p:cNvPr id="31" name="Text Box 18">
                  <a:extLst>
                    <a:ext uri="{FF2B5EF4-FFF2-40B4-BE49-F238E27FC236}">
                      <a16:creationId xmlns:a16="http://schemas.microsoft.com/office/drawing/2014/main" id="{C7BD4632-62E0-BB9C-1295-4BA5F1DD679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673555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1</a:t>
                  </a:r>
                </a:p>
              </p:txBody>
            </p:sp>
            <p:sp>
              <p:nvSpPr>
                <p:cNvPr id="32" name="Text Box 18">
                  <a:extLst>
                    <a:ext uri="{FF2B5EF4-FFF2-40B4-BE49-F238E27FC236}">
                      <a16:creationId xmlns:a16="http://schemas.microsoft.com/office/drawing/2014/main" id="{284F1BCC-7ACB-F6D3-8350-4F0570676C4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71808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b="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2</a:t>
                  </a:r>
                </a:p>
              </p:txBody>
            </p:sp>
            <p:sp>
              <p:nvSpPr>
                <p:cNvPr id="33" name="Text Box 18">
                  <a:extLst>
                    <a:ext uri="{FF2B5EF4-FFF2-40B4-BE49-F238E27FC236}">
                      <a16:creationId xmlns:a16="http://schemas.microsoft.com/office/drawing/2014/main" id="{A79763C3-9F75-7339-9109-AC9E484AB3FB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270223" y="4973429"/>
                  <a:ext cx="701584" cy="276991"/>
                </a:xfrm>
                <a:prstGeom prst="rect">
                  <a:avLst/>
                </a:prstGeom>
                <a:no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algn="ctr">
                    <a:spcBef>
                      <a:spcPct val="50000"/>
                    </a:spcBef>
                    <a:defRPr/>
                  </a:pPr>
                  <a:r>
                    <a:rPr lang="en-US" sz="1200" dirty="0">
                      <a:latin typeface="Consolas" panose="020B0609020204030204" pitchFamily="49" charset="0"/>
                      <a:cs typeface="Consolas" panose="020B0609020204030204" pitchFamily="49" charset="0"/>
                    </a:rPr>
                    <a:t>4</a:t>
                  </a:r>
                  <a:endPara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endParaRPr>
                </a:p>
              </p:txBody>
            </p: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769BE6A2-B352-06D6-DAC4-EC8A038ED334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369195" y="4884970"/>
                  <a:ext cx="413352" cy="457200"/>
                </a:xfrm>
                <a:prstGeom prst="line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rgbClr val="C1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833B7DED-4035-AF5C-8E86-CDE356CED827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6251418" y="4884970"/>
                  <a:ext cx="531129" cy="511787"/>
                </a:xfrm>
                <a:prstGeom prst="line">
                  <a:avLst/>
                </a:prstGeom>
                <a:solidFill>
                  <a:schemeClr val="tx2"/>
                </a:solidFill>
                <a:ln w="9525" cap="flat" cmpd="sng" algn="ctr">
                  <a:solidFill>
                    <a:srgbClr val="C10000"/>
                  </a:solidFill>
                  <a:prstDash val="solid"/>
                  <a:round/>
                  <a:headEnd type="none"/>
                  <a:tailEnd type="none"/>
                </a:ln>
                <a:effectLst/>
              </p:spPr>
            </p:cxnSp>
            <p:sp>
              <p:nvSpPr>
                <p:cNvPr id="37" name="Text Box 56">
                  <a:extLst>
                    <a:ext uri="{FF2B5EF4-FFF2-40B4-BE49-F238E27FC236}">
                      <a16:creationId xmlns:a16="http://schemas.microsoft.com/office/drawing/2014/main" id="{35817641-0A5A-3F56-384C-CD468529163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67192" y="4981545"/>
                  <a:ext cx="901040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DEBD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algn="l">
                    <a:spcBef>
                      <a:spcPct val="50000"/>
                    </a:spcBef>
                    <a:defRPr/>
                  </a:pPr>
                  <a:r>
                    <a:rPr lang="en-US" sz="1400" b="0" dirty="0">
                      <a:latin typeface="Times New Roman"/>
                      <a:cs typeface="Times New Roman"/>
                    </a:rPr>
                    <a:t>After:</a:t>
                  </a:r>
                  <a:endParaRPr lang="en-US" sz="1100" b="0" dirty="0">
                    <a:latin typeface="Consolas"/>
                    <a:cs typeface="Consolas"/>
                  </a:endParaRPr>
                </a:p>
              </p:txBody>
            </p:sp>
          </p:grp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E4337F61-6D23-374C-1F48-01EF9B7E438F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 bwMode="auto">
              <a:xfrm flipH="1">
                <a:off x="3940917" y="4171146"/>
                <a:ext cx="2687804" cy="508865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triangle" w="lg" len="med"/>
              </a:ln>
              <a:effectLst/>
            </p:spPr>
          </p:cxnSp>
        </p:grpSp>
        <p:sp>
          <p:nvSpPr>
            <p:cNvPr id="49" name="Text Box 56">
              <a:extLst>
                <a:ext uri="{FF2B5EF4-FFF2-40B4-BE49-F238E27FC236}">
                  <a16:creationId xmlns:a16="http://schemas.microsoft.com/office/drawing/2014/main" id="{AA00DD19-FEDF-5DDD-CBF7-A0435F7AFA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34882" y="4669227"/>
              <a:ext cx="1671807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600" dirty="0">
                  <a:latin typeface="Times New Roman"/>
                  <a:cs typeface="Times New Roman"/>
                </a:rPr>
                <a:t>s</a:t>
              </a:r>
              <a:r>
                <a:rPr lang="en-US" sz="1600" b="0" dirty="0">
                  <a:latin typeface="Times New Roman"/>
                  <a:cs typeface="Times New Roman"/>
                </a:rPr>
                <a:t>ize = </a:t>
              </a:r>
              <a:r>
                <a:rPr lang="en-US" sz="1600" b="0" i="1" dirty="0">
                  <a:latin typeface="Times New Roman"/>
                  <a:cs typeface="Times New Roman"/>
                </a:rPr>
                <a:t>n</a:t>
              </a:r>
              <a:r>
                <a:rPr lang="en-US" sz="800" b="0" i="1" dirty="0">
                  <a:latin typeface="Times New Roman"/>
                  <a:cs typeface="Times New Roman"/>
                </a:rPr>
                <a:t> </a:t>
              </a:r>
              <a:r>
                <a:rPr lang="en-US" sz="1600" b="0" i="1" dirty="0">
                  <a:latin typeface="Times New Roman"/>
                  <a:cs typeface="Times New Roman"/>
                </a:rPr>
                <a:t>–</a:t>
              </a:r>
              <a:r>
                <a:rPr lang="en-US" sz="800" b="0" i="1" dirty="0">
                  <a:latin typeface="Times New Roman"/>
                  <a:cs typeface="Times New Roman"/>
                </a:rPr>
                <a:t> </a:t>
              </a:r>
              <a:r>
                <a:rPr lang="en-US" sz="1600" b="0" dirty="0">
                  <a:latin typeface="Times New Roman"/>
                  <a:cs typeface="Times New Roman"/>
                </a:rPr>
                <a:t>1</a:t>
              </a:r>
              <a:endParaRPr lang="en-US" sz="1200" b="0" dirty="0">
                <a:latin typeface="Consolas"/>
                <a:cs typeface="Consolas"/>
              </a:endParaRPr>
            </a:p>
          </p:txBody>
        </p:sp>
      </p:grpSp>
      <p:sp>
        <p:nvSpPr>
          <p:cNvPr id="3" name="Rectangle 16">
            <a:extLst>
              <a:ext uri="{FF2B5EF4-FFF2-40B4-BE49-F238E27FC236}">
                <a16:creationId xmlns:a16="http://schemas.microsoft.com/office/drawing/2014/main" id="{FF76243F-A894-4080-3145-D15818EAA5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1135" y="2636990"/>
            <a:ext cx="3337136" cy="435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do better?</a:t>
            </a:r>
            <a:endParaRPr kumimoji="0"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385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F5AD1-D552-F95F-5C16-BEC358A89C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67C37363-ACE9-B8DE-9D26-23B9C3A4F8E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 plan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681B7F3-CEC9-0B9C-9C51-8603AB8CC8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1162629"/>
            <a:ext cx="6369661" cy="522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Program efficiency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Search algorithms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Sequential search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Binary search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Sorting algorithms</a:t>
            </a:r>
          </a:p>
          <a:p>
            <a:pPr marL="3429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Open computational problems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6A14E4F3-C5A5-61BD-30E6-B85356D833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6261" y="2173405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1787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Context example: Search engine</a:t>
            </a:r>
            <a:endParaRPr kumimoji="0" lang="en-US" sz="1800" dirty="0"/>
          </a:p>
        </p:txBody>
      </p:sp>
      <p:pic>
        <p:nvPicPr>
          <p:cNvPr id="12" name="Picture 21" descr="Bouqu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8" t="21164" r="24306" b="72223"/>
          <a:stretch>
            <a:fillRect/>
          </a:stretch>
        </p:blipFill>
        <p:spPr bwMode="auto">
          <a:xfrm>
            <a:off x="3780044" y="970917"/>
            <a:ext cx="1143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4"/>
                  <a:srcRect l="66078" t="21164" r="24306" b="72223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3" name="Picture 22" descr="Bouquet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7" t="19444" r="60905" b="74127"/>
          <a:stretch/>
        </p:blipFill>
        <p:spPr bwMode="auto">
          <a:xfrm>
            <a:off x="485860" y="819147"/>
            <a:ext cx="36322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 r:embed="rId4"/>
                  <a:srcRect t="19444" r="60905" b="74127"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4" name="Rectangle 23"/>
          <p:cNvSpPr>
            <a:spLocks noChangeArrowheads="1"/>
          </p:cNvSpPr>
          <p:nvPr/>
        </p:nvSpPr>
        <p:spPr bwMode="auto">
          <a:xfrm>
            <a:off x="612860" y="1395195"/>
            <a:ext cx="4749800" cy="3048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5" name="Group 25"/>
          <p:cNvGrpSpPr>
            <a:grpSpLocks/>
          </p:cNvGrpSpPr>
          <p:nvPr/>
        </p:nvGrpSpPr>
        <p:grpSpPr bwMode="auto">
          <a:xfrm>
            <a:off x="485860" y="1845402"/>
            <a:ext cx="5316417" cy="4099170"/>
            <a:chOff x="768" y="864"/>
            <a:chExt cx="4128" cy="3179"/>
          </a:xfrm>
        </p:grpSpPr>
        <p:pic>
          <p:nvPicPr>
            <p:cNvPr id="16" name="Picture 16" descr="Bouque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89" t="27777" r="33333" b="21297"/>
            <a:stretch>
              <a:fillRect/>
            </a:stretch>
          </p:blipFill>
          <p:spPr bwMode="auto">
            <a:xfrm>
              <a:off x="768" y="1056"/>
              <a:ext cx="4128" cy="2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4"/>
                    <a:srcRect l="13889" t="27777" r="33333" b="21297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  <p:pic>
          <p:nvPicPr>
            <p:cNvPr id="17" name="Picture 24" descr="Bouquet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88" t="25159" r="67220" b="72437"/>
            <a:stretch>
              <a:fillRect/>
            </a:stretch>
          </p:blipFill>
          <p:spPr bwMode="auto">
            <a:xfrm>
              <a:off x="1536" y="864"/>
              <a:ext cx="2064" cy="1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4"/>
                    <a:srcRect l="13388" t="25159" r="67220" b="72437"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80169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Context example: Search engine</a:t>
            </a:r>
            <a:endParaRPr kumimoji="0" lang="en-US" sz="1800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1411222" y="2264959"/>
            <a:ext cx="4707155" cy="2328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charset="0"/>
              <a:buNone/>
            </a:pPr>
            <a:r>
              <a:rPr lang="en-US" sz="2000" u="sng" dirty="0">
                <a:solidFill>
                  <a:schemeClr val="tx1"/>
                </a:solidFill>
                <a:latin typeface="Times New Roman"/>
                <a:cs typeface="Times New Roman"/>
              </a:rPr>
              <a:t>The search engine’s data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800" dirty="0">
                <a:latin typeface="Times New Roman"/>
                <a:cs typeface="Times New Roman"/>
              </a:rPr>
              <a:t>A list of words, </a:t>
            </a:r>
          </a:p>
          <a:p>
            <a:pPr marL="114300" lvl="1" indent="0">
              <a:lnSpc>
                <a:spcPct val="100000"/>
              </a:lnSpc>
              <a:spcBef>
                <a:spcPts val="100"/>
              </a:spcBef>
              <a:buClrTx/>
              <a:buSzPct val="100000"/>
              <a:buNone/>
            </a:pPr>
            <a:r>
              <a:rPr lang="en-US" sz="1800" dirty="0">
                <a:latin typeface="Times New Roman"/>
                <a:cs typeface="Times New Roman"/>
              </a:rPr>
              <a:t>each associated with the URLs</a:t>
            </a:r>
            <a:br>
              <a:rPr lang="en-US" sz="1800" dirty="0">
                <a:latin typeface="Times New Roman"/>
                <a:cs typeface="Times New Roman"/>
              </a:rPr>
            </a:br>
            <a:r>
              <a:rPr lang="en-US" sz="1800" dirty="0">
                <a:latin typeface="Times New Roman"/>
                <a:cs typeface="Times New Roman"/>
              </a:rPr>
              <a:t>of web pages that include it;</a:t>
            </a:r>
          </a:p>
          <a:p>
            <a:pPr marL="114300" lvl="1" indent="0">
              <a:lnSpc>
                <a:spcPct val="100000"/>
              </a:lnSpc>
              <a:spcBef>
                <a:spcPts val="1200"/>
              </a:spcBef>
              <a:buClrTx/>
              <a:buSzPct val="100000"/>
              <a:buNone/>
            </a:pPr>
            <a:r>
              <a:rPr lang="en-US" sz="1800" dirty="0">
                <a:latin typeface="Times New Roman"/>
                <a:cs typeface="Times New Roman"/>
              </a:rPr>
              <a:t>Stored on many servers and maintained continuously by hard-working robots.</a:t>
            </a:r>
          </a:p>
          <a:p>
            <a:pPr>
              <a:lnSpc>
                <a:spcPct val="100000"/>
              </a:lnSpc>
              <a:spcBef>
                <a:spcPts val="1800"/>
              </a:spcBef>
              <a:buFont typeface="Wingdings" charset="0"/>
              <a:buNone/>
            </a:pPr>
            <a:endParaRPr lang="en-US" sz="1600" dirty="0">
              <a:latin typeface="Times New Roman"/>
              <a:cs typeface="Times New Roman"/>
            </a:endParaRPr>
          </a:p>
        </p:txBody>
      </p:sp>
      <p:sp>
        <p:nvSpPr>
          <p:cNvPr id="4" name="Rectangle 30">
            <a:extLst>
              <a:ext uri="{FF2B5EF4-FFF2-40B4-BE49-F238E27FC236}">
                <a16:creationId xmlns:a16="http://schemas.microsoft.com/office/drawing/2014/main" id="{F0E8AB16-6B5A-F562-BB99-7AE35BF27C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248" y="1172425"/>
            <a:ext cx="1600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360566B-AEF5-1969-53D7-6BCB94DA89D1}"/>
              </a:ext>
            </a:extLst>
          </p:cNvPr>
          <p:cNvGrpSpPr/>
          <p:nvPr/>
        </p:nvGrpSpPr>
        <p:grpSpPr>
          <a:xfrm>
            <a:off x="6333851" y="1201210"/>
            <a:ext cx="2188597" cy="4890314"/>
            <a:chOff x="6303110" y="1180115"/>
            <a:chExt cx="2188597" cy="4890314"/>
          </a:xfrm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916C5BA9-9468-187F-3E1A-91F9CD7A2B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6307" y="1384419"/>
              <a:ext cx="1295400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2, 11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13, 100,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95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1 ,7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4, 83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12, 4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1, 7, 4, 5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81, 9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11, 4, 5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10, 3, 5, 4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5, 11, 12,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3, 51, 7,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</p:txBody>
        </p:sp>
        <p:sp>
          <p:nvSpPr>
            <p:cNvPr id="13" name="Rectangle 6">
              <a:extLst>
                <a:ext uri="{FF2B5EF4-FFF2-40B4-BE49-F238E27FC236}">
                  <a16:creationId xmlns:a16="http://schemas.microsoft.com/office/drawing/2014/main" id="{49035436-FBE4-4652-E30F-03602E92C3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6256" y="1180115"/>
              <a:ext cx="954464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URLs</a:t>
              </a:r>
            </a:p>
          </p:txBody>
        </p:sp>
        <p:sp>
          <p:nvSpPr>
            <p:cNvPr id="15" name="Rectangle 7">
              <a:extLst>
                <a:ext uri="{FF2B5EF4-FFF2-40B4-BE49-F238E27FC236}">
                  <a16:creationId xmlns:a16="http://schemas.microsoft.com/office/drawing/2014/main" id="{494F13CF-DC76-8DE7-F0F4-E62060A9F6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1143000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word  </a:t>
              </a:r>
            </a:p>
          </p:txBody>
        </p:sp>
        <p:sp>
          <p:nvSpPr>
            <p:cNvPr id="16" name="Rectangle 8" descr="Bouquet">
              <a:extLst>
                <a:ext uri="{FF2B5EF4-FFF2-40B4-BE49-F238E27FC236}">
                  <a16:creationId xmlns:a16="http://schemas.microsoft.com/office/drawing/2014/main" id="{AD22B5FB-F842-DE4E-14D8-63E25726B2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2087610" cy="4890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6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 dirty="0">
                <a:latin typeface="Consolas"/>
                <a:cs typeface="Consolas"/>
              </a:endParaRPr>
            </a:p>
          </p:txBody>
        </p:sp>
        <p:sp>
          <p:nvSpPr>
            <p:cNvPr id="17" name="Rectangle 4">
              <a:extLst>
                <a:ext uri="{FF2B5EF4-FFF2-40B4-BE49-F238E27FC236}">
                  <a16:creationId xmlns:a16="http://schemas.microsoft.com/office/drawing/2014/main" id="{64EFE9F2-F587-E655-E9A8-72F5FE765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384419"/>
              <a:ext cx="908918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8DCCFD76-9743-3393-9040-7C7FDDEDCCF2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BF5D9D-6D24-B0C2-D72F-1857DFC7E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74A81D3C-3349-7F00-8EE0-A9BA8A4F421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Context example: Search engine</a:t>
            </a:r>
            <a:endParaRPr kumimoji="0" lang="en-US" sz="1800" dirty="0"/>
          </a:p>
        </p:txBody>
      </p:sp>
      <p:sp>
        <p:nvSpPr>
          <p:cNvPr id="2" name="Rectangle 30">
            <a:extLst>
              <a:ext uri="{FF2B5EF4-FFF2-40B4-BE49-F238E27FC236}">
                <a16:creationId xmlns:a16="http://schemas.microsoft.com/office/drawing/2014/main" id="{0E6C60CA-0234-12E3-6590-8D00E68C8E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248" y="1172425"/>
            <a:ext cx="1600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A6C468C-0BA3-2C73-656D-D735AE0EE7F2}"/>
              </a:ext>
            </a:extLst>
          </p:cNvPr>
          <p:cNvGrpSpPr/>
          <p:nvPr/>
        </p:nvGrpSpPr>
        <p:grpSpPr>
          <a:xfrm>
            <a:off x="6333851" y="1201210"/>
            <a:ext cx="2188597" cy="4890314"/>
            <a:chOff x="6303110" y="1180115"/>
            <a:chExt cx="2188597" cy="4890314"/>
          </a:xfrm>
        </p:grpSpPr>
        <p:sp>
          <p:nvSpPr>
            <p:cNvPr id="4" name="Rectangle 5">
              <a:extLst>
                <a:ext uri="{FF2B5EF4-FFF2-40B4-BE49-F238E27FC236}">
                  <a16:creationId xmlns:a16="http://schemas.microsoft.com/office/drawing/2014/main" id="{22EEF6CC-300D-D541-641D-9AEB4F41B6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6307" y="1384419"/>
              <a:ext cx="1295400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2, 11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13, 100,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95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1 ,7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4, 83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12, 4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1, 7, 4, 5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81, 9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11, 4, 5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10, 3, 5, 4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5, 11, 12,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3, 51, 7,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</p:txBody>
        </p:sp>
        <p:sp>
          <p:nvSpPr>
            <p:cNvPr id="5" name="Rectangle 6">
              <a:extLst>
                <a:ext uri="{FF2B5EF4-FFF2-40B4-BE49-F238E27FC236}">
                  <a16:creationId xmlns:a16="http://schemas.microsoft.com/office/drawing/2014/main" id="{BAC6F17E-15BE-D7E7-1EAB-133417C027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6256" y="1180115"/>
              <a:ext cx="954464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URLs</a:t>
              </a:r>
            </a:p>
          </p:txBody>
        </p:sp>
        <p:sp>
          <p:nvSpPr>
            <p:cNvPr id="6" name="Rectangle 7">
              <a:extLst>
                <a:ext uri="{FF2B5EF4-FFF2-40B4-BE49-F238E27FC236}">
                  <a16:creationId xmlns:a16="http://schemas.microsoft.com/office/drawing/2014/main" id="{8D42B9FE-05C0-1BD0-7FD8-812D82DEB2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1143000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word  </a:t>
              </a:r>
            </a:p>
          </p:txBody>
        </p:sp>
        <p:sp>
          <p:nvSpPr>
            <p:cNvPr id="7" name="Rectangle 8" descr="Bouquet">
              <a:extLst>
                <a:ext uri="{FF2B5EF4-FFF2-40B4-BE49-F238E27FC236}">
                  <a16:creationId xmlns:a16="http://schemas.microsoft.com/office/drawing/2014/main" id="{B0EFE16C-58E8-E827-109F-E9995B9126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2087610" cy="4890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6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 dirty="0">
                <a:latin typeface="Consolas"/>
                <a:cs typeface="Consolas"/>
              </a:endParaRPr>
            </a:p>
          </p:txBody>
        </p:sp>
        <p:sp>
          <p:nvSpPr>
            <p:cNvPr id="8" name="Rectangle 4">
              <a:extLst>
                <a:ext uri="{FF2B5EF4-FFF2-40B4-BE49-F238E27FC236}">
                  <a16:creationId xmlns:a16="http://schemas.microsoft.com/office/drawing/2014/main" id="{59035782-2490-3AC3-030F-9E1AB0DB0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384419"/>
              <a:ext cx="908918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C5662B63-CAD8-CE64-6936-A03111953938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73938-774B-1143-C785-E8011AB15577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AC253A46-C7EE-7F5B-5F3F-0E81CF7D169C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972BC0FE-F9DB-DB3C-7D01-C8FCB2E410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8644" y="2264959"/>
            <a:ext cx="4707155" cy="3037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1800"/>
              </a:spcBef>
              <a:buFont typeface="Wingdings" charset="0"/>
              <a:buNone/>
            </a:pPr>
            <a:r>
              <a:rPr lang="en-US" sz="1800" u="sng" dirty="0">
                <a:solidFill>
                  <a:schemeClr val="tx1"/>
                </a:solidFill>
                <a:latin typeface="Times New Roman"/>
                <a:cs typeface="Times New Roman"/>
              </a:rPr>
              <a:t>Typical search scenario</a:t>
            </a:r>
          </a:p>
          <a:p>
            <a:pPr marL="457200" lvl="1" indent="-342900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User enters a word </a:t>
            </a:r>
          </a:p>
          <a:p>
            <a:pPr marL="457200" lvl="1" indent="-342900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The search engine searches the word in the list</a:t>
            </a:r>
          </a:p>
          <a:p>
            <a:pPr marL="457200" lvl="1" indent="-342900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+mj-lt"/>
              <a:buAutoNum type="arabicPeriod"/>
            </a:pPr>
            <a:r>
              <a:rPr lang="en-US" sz="1600" dirty="0">
                <a:latin typeface="Times New Roman"/>
                <a:cs typeface="Times New Roman"/>
              </a:rPr>
              <a:t>Returns the URL’s, sorted by PageRank</a:t>
            </a:r>
          </a:p>
          <a:p>
            <a:pPr>
              <a:lnSpc>
                <a:spcPct val="100000"/>
              </a:lnSpc>
              <a:spcBef>
                <a:spcPts val="1800"/>
              </a:spcBef>
            </a:pPr>
            <a:r>
              <a:rPr lang="en-US" sz="1800" u="sng" dirty="0">
                <a:solidFill>
                  <a:schemeClr val="tx1"/>
                </a:solidFill>
                <a:latin typeface="Times New Roman"/>
                <a:cs typeface="Times New Roman"/>
              </a:rPr>
              <a:t>Critical success factors: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Fast searching</a:t>
            </a:r>
          </a:p>
          <a:p>
            <a:pPr lvl="1">
              <a:lnSpc>
                <a:spcPct val="100000"/>
              </a:lnSpc>
              <a:spcBef>
                <a:spcPts val="800"/>
              </a:spcBef>
              <a:buClrTx/>
              <a:buSzPct val="100000"/>
              <a:buFont typeface="Arial"/>
              <a:buChar char="•"/>
            </a:pPr>
            <a:r>
              <a:rPr lang="en-US" sz="1600" dirty="0">
                <a:latin typeface="Times New Roman"/>
                <a:cs typeface="Times New Roman"/>
              </a:rPr>
              <a:t>Fast sorting.</a:t>
            </a:r>
          </a:p>
        </p:txBody>
      </p:sp>
      <p:sp>
        <p:nvSpPr>
          <p:cNvPr id="14" name="AutoShape 9">
            <a:extLst>
              <a:ext uri="{FF2B5EF4-FFF2-40B4-BE49-F238E27FC236}">
                <a16:creationId xmlns:a16="http://schemas.microsoft.com/office/drawing/2014/main" id="{CF8BE16F-9B9F-4A52-5C1B-F8A1B051E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07795" y="4242106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785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Sequential search</a:t>
            </a:r>
            <a:endParaRPr kumimoji="0" lang="en-US" sz="1800" dirty="0"/>
          </a:p>
        </p:txBody>
      </p: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5779248" y="1172425"/>
            <a:ext cx="1600200" cy="228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7" name="AutoShape 9">
            <a:extLst>
              <a:ext uri="{FF2B5EF4-FFF2-40B4-BE49-F238E27FC236}">
                <a16:creationId xmlns:a16="http://schemas.microsoft.com/office/drawing/2014/main" id="{9E2D5FC9-DC10-8D41-B84E-AC0B44918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609" y="1494966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3" name="AutoShape 9">
            <a:extLst>
              <a:ext uri="{FF2B5EF4-FFF2-40B4-BE49-F238E27FC236}">
                <a16:creationId xmlns:a16="http://schemas.microsoft.com/office/drawing/2014/main" id="{A14ED543-AD8D-D74D-BF33-5B95660249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1560" y="174347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4" name="AutoShape 9">
            <a:extLst>
              <a:ext uri="{FF2B5EF4-FFF2-40B4-BE49-F238E27FC236}">
                <a16:creationId xmlns:a16="http://schemas.microsoft.com/office/drawing/2014/main" id="{4407D8FE-5FD2-3B4D-95CE-ABDB3B1380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9976" y="1992890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5" name="AutoShape 9">
            <a:extLst>
              <a:ext uri="{FF2B5EF4-FFF2-40B4-BE49-F238E27FC236}">
                <a16:creationId xmlns:a16="http://schemas.microsoft.com/office/drawing/2014/main" id="{3FD6706F-17C1-EB4C-8902-B79537EE4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3987" y="2255274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6" name="AutoShape 9">
            <a:extLst>
              <a:ext uri="{FF2B5EF4-FFF2-40B4-BE49-F238E27FC236}">
                <a16:creationId xmlns:a16="http://schemas.microsoft.com/office/drawing/2014/main" id="{A507882C-7DA3-3544-AE57-FE21E52079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4647" y="2511634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47" name="AutoShape 9">
            <a:extLst>
              <a:ext uri="{FF2B5EF4-FFF2-40B4-BE49-F238E27FC236}">
                <a16:creationId xmlns:a16="http://schemas.microsoft.com/office/drawing/2014/main" id="{75CD1A97-52C4-CB4F-9CF9-4A56CFCAE7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8658" y="2774018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87FC678-2C2A-6C4C-BDEB-0E39AC3911D2}"/>
              </a:ext>
            </a:extLst>
          </p:cNvPr>
          <p:cNvGrpSpPr/>
          <p:nvPr/>
        </p:nvGrpSpPr>
        <p:grpSpPr>
          <a:xfrm>
            <a:off x="6333851" y="1201210"/>
            <a:ext cx="2188597" cy="4890314"/>
            <a:chOff x="6303110" y="1180115"/>
            <a:chExt cx="2188597" cy="4890314"/>
          </a:xfrm>
        </p:grpSpPr>
        <p:sp>
          <p:nvSpPr>
            <p:cNvPr id="50" name="Rectangle 5">
              <a:extLst>
                <a:ext uri="{FF2B5EF4-FFF2-40B4-BE49-F238E27FC236}">
                  <a16:creationId xmlns:a16="http://schemas.microsoft.com/office/drawing/2014/main" id="{F5BA5FB9-DDEC-CA49-B6D1-0E33E353AB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96307" y="1384419"/>
              <a:ext cx="1295400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2, 11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13, 100,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95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1 ,7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4, 83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12, 4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1, 7, 4, 5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81, 9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11, 4, 5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10, 3, 5, 4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5, 11, 12,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5, 17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3, 51, 7,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1955, 21</a:t>
              </a:r>
            </a:p>
          </p:txBody>
        </p:sp>
        <p:sp>
          <p:nvSpPr>
            <p:cNvPr id="51" name="Rectangle 6">
              <a:extLst>
                <a:ext uri="{FF2B5EF4-FFF2-40B4-BE49-F238E27FC236}">
                  <a16:creationId xmlns:a16="http://schemas.microsoft.com/office/drawing/2014/main" id="{6E12ADB5-2393-7E46-9F19-FF09DF6109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36256" y="1180115"/>
              <a:ext cx="954464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URLs</a:t>
              </a:r>
            </a:p>
          </p:txBody>
        </p:sp>
        <p:sp>
          <p:nvSpPr>
            <p:cNvPr id="52" name="Rectangle 7">
              <a:extLst>
                <a:ext uri="{FF2B5EF4-FFF2-40B4-BE49-F238E27FC236}">
                  <a16:creationId xmlns:a16="http://schemas.microsoft.com/office/drawing/2014/main" id="{CBDDB6B2-C7FF-3146-8147-D75C2E926B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1143000" cy="18466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lIns="0" tIns="0" rIns="0" bIns="0">
              <a:spAutoFit/>
            </a:bodyPr>
            <a:lstStyle/>
            <a:p>
              <a:r>
                <a:rPr lang="en-US" sz="1200" dirty="0">
                  <a:latin typeface="Arial"/>
                  <a:cs typeface="Arial"/>
                </a:rPr>
                <a:t> word  </a:t>
              </a:r>
            </a:p>
          </p:txBody>
        </p:sp>
        <p:sp>
          <p:nvSpPr>
            <p:cNvPr id="53" name="Rectangle 8" descr="Bouquet">
              <a:extLst>
                <a:ext uri="{FF2B5EF4-FFF2-40B4-BE49-F238E27FC236}">
                  <a16:creationId xmlns:a16="http://schemas.microsoft.com/office/drawing/2014/main" id="{35BE963E-FFE6-094A-AEB9-A4C42C364D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180115"/>
              <a:ext cx="2087610" cy="4890314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6"/>
                    <a:srcRect/>
                    <a:tile tx="0" ty="0" sx="100000" sy="100000" flip="none" algn="tl"/>
                  </a:blip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400" dirty="0">
                <a:latin typeface="Consolas"/>
                <a:cs typeface="Consolas"/>
              </a:endParaRPr>
            </a:p>
          </p:txBody>
        </p:sp>
        <p:sp>
          <p:nvSpPr>
            <p:cNvPr id="54" name="Rectangle 4">
              <a:extLst>
                <a:ext uri="{FF2B5EF4-FFF2-40B4-BE49-F238E27FC236}">
                  <a16:creationId xmlns:a16="http://schemas.microsoft.com/office/drawing/2014/main" id="{491F62E3-D25F-9C43-9704-7227CD80C0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3110" y="1384419"/>
              <a:ext cx="908918" cy="468601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</p:grpSp>
      <p:sp>
        <p:nvSpPr>
          <p:cNvPr id="55" name="AutoShape 9">
            <a:extLst>
              <a:ext uri="{FF2B5EF4-FFF2-40B4-BE49-F238E27FC236}">
                <a16:creationId xmlns:a16="http://schemas.microsoft.com/office/drawing/2014/main" id="{79EEC1D6-674C-0641-AF7E-F30CB48DCF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0609" y="3023705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6" name="AutoShape 9">
            <a:extLst>
              <a:ext uri="{FF2B5EF4-FFF2-40B4-BE49-F238E27FC236}">
                <a16:creationId xmlns:a16="http://schemas.microsoft.com/office/drawing/2014/main" id="{B1E9A846-EBD7-D844-B58A-C37B95982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3330" y="3275086"/>
            <a:ext cx="381000" cy="228600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CE0E33-EA81-78B0-7B0F-BFA719722003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7D9B36-8B77-A72A-A035-B48684435903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19" name="Rounded Rectangular Callout 18">
            <a:extLst>
              <a:ext uri="{FF2B5EF4-FFF2-40B4-BE49-F238E27FC236}">
                <a16:creationId xmlns:a16="http://schemas.microsoft.com/office/drawing/2014/main" id="{9D46948E-0766-9558-E28A-E6F964615E59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8657A5D-20C3-360D-D5B8-D3CE142D0AA7}"/>
              </a:ext>
            </a:extLst>
          </p:cNvPr>
          <p:cNvGrpSpPr/>
          <p:nvPr/>
        </p:nvGrpSpPr>
        <p:grpSpPr>
          <a:xfrm>
            <a:off x="204006" y="3355951"/>
            <a:ext cx="3671879" cy="876500"/>
            <a:chOff x="204006" y="3355951"/>
            <a:chExt cx="3671879" cy="876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1AAA721-C4F1-3476-426B-4ABD428A5120}"/>
                    </a:ext>
                  </a:extLst>
                </p:cNvPr>
                <p:cNvSpPr txBox="1"/>
                <p:nvPr/>
              </p:nvSpPr>
              <p:spPr>
                <a:xfrm>
                  <a:off x="2466971" y="3429000"/>
                  <a:ext cx="1408914" cy="2770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Times New Roman"/>
                            <a:cs typeface="Times New Roman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b="1" i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b="1" i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 i="1" smtClean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)</m:t>
                        </m:r>
                      </m:oMath>
                    </m:oMathPara>
                  </a14:m>
                  <a:b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</a:br>
                  <a:endParaRPr lang="en-IL" b="1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41AAA721-C4F1-3476-426B-4ABD428A51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971" y="3429000"/>
                  <a:ext cx="1408914" cy="277064"/>
                </a:xfrm>
                <a:prstGeom prst="rect">
                  <a:avLst/>
                </a:prstGeom>
                <a:blipFill>
                  <a:blip r:embed="rId7"/>
                  <a:stretch>
                    <a:fillRect t="-18182" b="-3636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Rectangle 16">
              <a:extLst>
                <a:ext uri="{FF2B5EF4-FFF2-40B4-BE49-F238E27FC236}">
                  <a16:creationId xmlns:a16="http://schemas.microsoft.com/office/drawing/2014/main" id="{BF3AB8DC-5511-569B-1DE7-87B3D6EE152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006" y="3355951"/>
              <a:ext cx="2622157" cy="87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 algn="r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406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55" grpId="0" animBg="1"/>
      <p:bldP spid="5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2BD25-193E-A960-1761-135E4C94E0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D1F554CD-7180-A22B-7386-2AD118B7CE5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Sequential search</a:t>
            </a:r>
            <a:endParaRPr kumimoji="0" lang="en-US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91D7F466-1156-E626-4FE1-779916C8A6F3}"/>
                  </a:ext>
                </a:extLst>
              </p:cNvPr>
              <p:cNvSpPr txBox="1"/>
              <p:nvPr/>
            </p:nvSpPr>
            <p:spPr>
              <a:xfrm>
                <a:off x="2466971" y="3429000"/>
                <a:ext cx="1408914" cy="27706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1" smtClean="0">
                          <a:solidFill>
                            <a:srgbClr val="000000"/>
                          </a:solidFill>
                          <a:latin typeface="Times New Roman"/>
                          <a:cs typeface="Times New Roman"/>
                        </a:rPr>
                        <m:t>= </m:t>
                      </m:r>
                      <m:r>
                        <m:rPr>
                          <m:nor/>
                        </m:rPr>
                        <a:rPr lang="en-US" b="1" i="1">
                          <a:solidFill>
                            <a:srgbClr val="0037C0"/>
                          </a:solidFill>
                          <a:latin typeface="Times New Roman"/>
                          <a:cs typeface="Times New Roman"/>
                        </a:rPr>
                        <m:t>O</m:t>
                      </m:r>
                      <m:r>
                        <m:rPr>
                          <m:nor/>
                        </m:rPr>
                        <a:rPr lang="en-US" b="1" i="0">
                          <a:solidFill>
                            <a:srgbClr val="0037C0"/>
                          </a:solidFill>
                          <a:latin typeface="Times New Roman"/>
                          <a:cs typeface="Times New Roman"/>
                        </a:rPr>
                        <m:t> </m:t>
                      </m:r>
                      <m:r>
                        <m:rPr>
                          <m:nor/>
                        </m:rPr>
                        <a:rPr lang="en-US" b="1">
                          <a:solidFill>
                            <a:srgbClr val="0037C0"/>
                          </a:solidFill>
                          <a:latin typeface="Times New Roman"/>
                          <a:cs typeface="Times New Roman"/>
                        </a:rPr>
                        <m:t>(</m:t>
                      </m:r>
                      <m:r>
                        <m:rPr>
                          <m:nor/>
                        </m:rPr>
                        <a:rPr lang="en-US" b="1" i="1" smtClean="0">
                          <a:solidFill>
                            <a:srgbClr val="0037C0"/>
                          </a:solidFill>
                          <a:latin typeface="Times New Roman"/>
                          <a:cs typeface="Times New Roman"/>
                        </a:rPr>
                        <m:t>n</m:t>
                      </m:r>
                      <m:r>
                        <m:rPr>
                          <m:nor/>
                        </m:rPr>
                        <a:rPr lang="en-US" b="1">
                          <a:solidFill>
                            <a:srgbClr val="0037C0"/>
                          </a:solidFill>
                          <a:latin typeface="Times New Roman"/>
                          <a:cs typeface="Times New Roman"/>
                        </a:rPr>
                        <m:t>)</m:t>
                      </m:r>
                    </m:oMath>
                  </m:oMathPara>
                </a14:m>
                <a:br>
                  <a:rPr lang="en-US" b="1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</a:br>
                <a:endParaRPr lang="en-IL" b="1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517C495-E6DE-4D57-F0B6-B55857E646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6971" y="3429000"/>
                <a:ext cx="1408914" cy="277064"/>
              </a:xfrm>
              <a:prstGeom prst="rect">
                <a:avLst/>
              </a:prstGeom>
              <a:blipFill>
                <a:blip r:embed="rId3"/>
                <a:stretch>
                  <a:fillRect t="-18182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Rectangle 16">
            <a:extLst>
              <a:ext uri="{FF2B5EF4-FFF2-40B4-BE49-F238E27FC236}">
                <a16:creationId xmlns:a16="http://schemas.microsoft.com/office/drawing/2014/main" id="{AE66F70B-BEDF-953E-7631-5B5110802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4006" y="3355951"/>
            <a:ext cx="2622157" cy="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 algn="r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time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1C0C03FA-156F-CA2A-991F-34CE2BA4AA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72" y="775590"/>
            <a:ext cx="4123793" cy="2294181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22400" rIns="0" bIns="75600" anchor="t" anchorCtr="0">
            <a:noAutofit/>
          </a:bodyPr>
          <a:lstStyle/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Returns the index of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in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arr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, or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-1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if not found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int indexOf(int x, int[] arr)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for (int i = 1; i &lt; arr.length; i++)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if (arr[i] == x)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return i;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Value not found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return -1;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C51B9C-CDBA-BBBF-3248-198724E95C19}"/>
              </a:ext>
            </a:extLst>
          </p:cNvPr>
          <p:cNvSpPr txBox="1"/>
          <p:nvPr/>
        </p:nvSpPr>
        <p:spPr>
          <a:xfrm>
            <a:off x="9496697" y="292608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4BE6395-D02D-7CE8-5872-F5D37EFE66DD}"/>
              </a:ext>
            </a:extLst>
          </p:cNvPr>
          <p:cNvGrpSpPr/>
          <p:nvPr/>
        </p:nvGrpSpPr>
        <p:grpSpPr>
          <a:xfrm>
            <a:off x="5120635" y="857477"/>
            <a:ext cx="3700817" cy="556929"/>
            <a:chOff x="5032499" y="1386289"/>
            <a:chExt cx="3700817" cy="556929"/>
          </a:xfrm>
        </p:grpSpPr>
        <p:sp>
          <p:nvSpPr>
            <p:cNvPr id="7" name="Text Box 43">
              <a:extLst>
                <a:ext uri="{FF2B5EF4-FFF2-40B4-BE49-F238E27FC236}">
                  <a16:creationId xmlns:a16="http://schemas.microsoft.com/office/drawing/2014/main" id="{2E2748F6-EBDB-BD9A-D12A-95DB360B76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5077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97</a:t>
              </a:r>
            </a:p>
          </p:txBody>
        </p:sp>
        <p:sp>
          <p:nvSpPr>
            <p:cNvPr id="8" name="Text Box 45">
              <a:extLst>
                <a:ext uri="{FF2B5EF4-FFF2-40B4-BE49-F238E27FC236}">
                  <a16:creationId xmlns:a16="http://schemas.microsoft.com/office/drawing/2014/main" id="{7F9E480C-5732-74C6-18A8-09F4021F33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9878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51</a:t>
              </a:r>
            </a:p>
          </p:txBody>
        </p:sp>
        <p:sp>
          <p:nvSpPr>
            <p:cNvPr id="9" name="Text Box 46">
              <a:extLst>
                <a:ext uri="{FF2B5EF4-FFF2-40B4-BE49-F238E27FC236}">
                  <a16:creationId xmlns:a16="http://schemas.microsoft.com/office/drawing/2014/main" id="{3B17AE65-BA5F-C955-5731-245D7CD070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4677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72</a:t>
              </a:r>
            </a:p>
          </p:txBody>
        </p:sp>
        <p:sp>
          <p:nvSpPr>
            <p:cNvPr id="10" name="Text Box 47">
              <a:extLst>
                <a:ext uri="{FF2B5EF4-FFF2-40B4-BE49-F238E27FC236}">
                  <a16:creationId xmlns:a16="http://schemas.microsoft.com/office/drawing/2014/main" id="{08D93726-4340-BD1D-908F-C5103A6ABC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9476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83</a:t>
              </a:r>
            </a:p>
          </p:txBody>
        </p:sp>
        <p:sp>
          <p:nvSpPr>
            <p:cNvPr id="11" name="Text Box 48">
              <a:extLst>
                <a:ext uri="{FF2B5EF4-FFF2-40B4-BE49-F238E27FC236}">
                  <a16:creationId xmlns:a16="http://schemas.microsoft.com/office/drawing/2014/main" id="{9A694EFA-3A20-A233-A1FE-A8FB5E6AAAB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4279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2" name="Text Box 49">
              <a:extLst>
                <a:ext uri="{FF2B5EF4-FFF2-40B4-BE49-F238E27FC236}">
                  <a16:creationId xmlns:a16="http://schemas.microsoft.com/office/drawing/2014/main" id="{09A2EF56-89E3-41A1-5558-D60DCD5F1A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7873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3" name="Text Box 50">
              <a:extLst>
                <a:ext uri="{FF2B5EF4-FFF2-40B4-BE49-F238E27FC236}">
                  <a16:creationId xmlns:a16="http://schemas.microsoft.com/office/drawing/2014/main" id="{EC92058C-00AC-F44E-979F-E639456C2BD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2677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14" name="Text Box 51">
              <a:extLst>
                <a:ext uri="{FF2B5EF4-FFF2-40B4-BE49-F238E27FC236}">
                  <a16:creationId xmlns:a16="http://schemas.microsoft.com/office/drawing/2014/main" id="{E30A4C7A-B7BD-D2D5-155A-4E611C3EC4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3520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5" name="Text Box 52">
              <a:extLst>
                <a:ext uri="{FF2B5EF4-FFF2-40B4-BE49-F238E27FC236}">
                  <a16:creationId xmlns:a16="http://schemas.microsoft.com/office/drawing/2014/main" id="{5BD13204-1953-D12B-DB34-0E1F2566B66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8324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91</a:t>
              </a:r>
            </a:p>
          </p:txBody>
        </p:sp>
        <p:sp>
          <p:nvSpPr>
            <p:cNvPr id="16" name="Text Box 53">
              <a:extLst>
                <a:ext uri="{FF2B5EF4-FFF2-40B4-BE49-F238E27FC236}">
                  <a16:creationId xmlns:a16="http://schemas.microsoft.com/office/drawing/2014/main" id="{8E1F9791-A59B-89F1-FC3F-AF7C687068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3128" y="1635441"/>
              <a:ext cx="304800" cy="307777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7" name="Text Box 54">
              <a:extLst>
                <a:ext uri="{FF2B5EF4-FFF2-40B4-BE49-F238E27FC236}">
                  <a16:creationId xmlns:a16="http://schemas.microsoft.com/office/drawing/2014/main" id="{CF498CA8-60B1-024E-7C49-1DDBD514C8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32499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0</a:t>
              </a:r>
            </a:p>
          </p:txBody>
        </p:sp>
        <p:sp>
          <p:nvSpPr>
            <p:cNvPr id="18" name="Text Box 55">
              <a:extLst>
                <a:ext uri="{FF2B5EF4-FFF2-40B4-BE49-F238E27FC236}">
                  <a16:creationId xmlns:a16="http://schemas.microsoft.com/office/drawing/2014/main" id="{1DA0C298-4DBE-6465-B05F-690E1B8239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37300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9" name="Text Box 56">
              <a:extLst>
                <a:ext uri="{FF2B5EF4-FFF2-40B4-BE49-F238E27FC236}">
                  <a16:creationId xmlns:a16="http://schemas.microsoft.com/office/drawing/2014/main" id="{7946346F-D801-4310-974C-ACB2ECC4E7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42099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20" name="Text Box 57">
              <a:extLst>
                <a:ext uri="{FF2B5EF4-FFF2-40B4-BE49-F238E27FC236}">
                  <a16:creationId xmlns:a16="http://schemas.microsoft.com/office/drawing/2014/main" id="{99FAA761-D81F-201E-1953-61EAB2227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46898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21" name="Text Box 58">
              <a:extLst>
                <a:ext uri="{FF2B5EF4-FFF2-40B4-BE49-F238E27FC236}">
                  <a16:creationId xmlns:a16="http://schemas.microsoft.com/office/drawing/2014/main" id="{AB3C8A69-FA24-CBB6-3AA4-18742E3BEC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51701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22" name="Text Box 59">
              <a:extLst>
                <a:ext uri="{FF2B5EF4-FFF2-40B4-BE49-F238E27FC236}">
                  <a16:creationId xmlns:a16="http://schemas.microsoft.com/office/drawing/2014/main" id="{609EC08E-A958-C1AD-807B-9DF57BACF1D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55295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23" name="Text Box 60">
              <a:extLst>
                <a:ext uri="{FF2B5EF4-FFF2-40B4-BE49-F238E27FC236}">
                  <a16:creationId xmlns:a16="http://schemas.microsoft.com/office/drawing/2014/main" id="{4C2355B2-5EE8-86A4-BDAD-B5242F9C61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60099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24" name="Text Box 61">
              <a:extLst>
                <a:ext uri="{FF2B5EF4-FFF2-40B4-BE49-F238E27FC236}">
                  <a16:creationId xmlns:a16="http://schemas.microsoft.com/office/drawing/2014/main" id="{A98E4446-A2EF-8A25-2AC7-30CD645F2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60942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25" name="Text Box 62">
              <a:extLst>
                <a:ext uri="{FF2B5EF4-FFF2-40B4-BE49-F238E27FC236}">
                  <a16:creationId xmlns:a16="http://schemas.microsoft.com/office/drawing/2014/main" id="{94F4A37E-71D8-1AFD-7663-2EC63267B8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465746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26" name="Text Box 63">
              <a:extLst>
                <a:ext uri="{FF2B5EF4-FFF2-40B4-BE49-F238E27FC236}">
                  <a16:creationId xmlns:a16="http://schemas.microsoft.com/office/drawing/2014/main" id="{A71C75DB-7D33-7385-40DD-56E8FBB10D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70550" y="1386289"/>
              <a:ext cx="304800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DEBD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r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27" name="Text Box 44">
              <a:extLst>
                <a:ext uri="{FF2B5EF4-FFF2-40B4-BE49-F238E27FC236}">
                  <a16:creationId xmlns:a16="http://schemas.microsoft.com/office/drawing/2014/main" id="{AA99956E-634F-1DB4-2865-E181790362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56381" y="1629501"/>
              <a:ext cx="576935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CCCC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1400" dirty="0">
                  <a:latin typeface="Consolas"/>
                  <a:cs typeface="Consolas"/>
                </a:rPr>
                <a:t>arr</a:t>
              </a:r>
            </a:p>
          </p:txBody>
        </p:sp>
      </p:grpSp>
      <p:sp>
        <p:nvSpPr>
          <p:cNvPr id="28" name="Rectangle 3">
            <a:extLst>
              <a:ext uri="{FF2B5EF4-FFF2-40B4-BE49-F238E27FC236}">
                <a16:creationId xmlns:a16="http://schemas.microsoft.com/office/drawing/2014/main" id="{4548DD1A-9025-222B-7F4E-71879469A3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4369" y="1660052"/>
            <a:ext cx="4123793" cy="17932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1200"/>
              </a:spcBef>
              <a:buFont typeface="Wingdings" charset="0"/>
              <a:buNone/>
            </a:pP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Worst case: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 is not in </a:t>
            </a:r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arr</a:t>
            </a:r>
          </a:p>
          <a:p>
            <a:pPr>
              <a:lnSpc>
                <a:spcPct val="100000"/>
              </a:lnSpc>
              <a:spcBef>
                <a:spcPts val="1200"/>
              </a:spcBef>
              <a:buFont typeface="Wingdings" charset="0"/>
              <a:buNone/>
            </a:pP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(similar to the 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contains</a:t>
            </a:r>
            <a:r>
              <a:rPr lang="en-US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method we saw earlier)</a:t>
            </a:r>
          </a:p>
          <a:p>
            <a:pPr lvl="1">
              <a:buFont typeface="Wingdings" charset="0"/>
              <a:buNone/>
            </a:pPr>
            <a:endParaRPr lang="en-US" sz="1800" i="1" dirty="0">
              <a:solidFill>
                <a:srgbClr val="000099"/>
              </a:solidFill>
              <a:latin typeface="Times New Roman"/>
              <a:cs typeface="Times New Roman"/>
            </a:endParaRPr>
          </a:p>
        </p:txBody>
      </p:sp>
      <p:sp>
        <p:nvSpPr>
          <p:cNvPr id="2" name="Rectangle 16">
            <a:extLst>
              <a:ext uri="{FF2B5EF4-FFF2-40B4-BE49-F238E27FC236}">
                <a16:creationId xmlns:a16="http://schemas.microsoft.com/office/drawing/2014/main" id="{4530D0DF-4EF4-95E5-95D7-98E6C0B323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1888" y="3967875"/>
            <a:ext cx="2866172" cy="8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 algn="r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107653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EA7A87C-E3A6-D0AA-9965-F69DC8FE5F9B}"/>
              </a:ext>
            </a:extLst>
          </p:cNvPr>
          <p:cNvGrpSpPr/>
          <p:nvPr/>
        </p:nvGrpSpPr>
        <p:grpSpPr>
          <a:xfrm>
            <a:off x="6333190" y="1203009"/>
            <a:ext cx="2188597" cy="5462104"/>
            <a:chOff x="6400800" y="838200"/>
            <a:chExt cx="2188597" cy="546210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63366C96-045B-18BB-3254-33B117DD31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042504"/>
              <a:ext cx="908918" cy="52578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EE173E-4B65-ECD3-D600-03FFC6293B9F}"/>
                </a:ext>
              </a:extLst>
            </p:cNvPr>
            <p:cNvGrpSpPr/>
            <p:nvPr/>
          </p:nvGrpSpPr>
          <p:grpSpPr>
            <a:xfrm>
              <a:off x="6400800" y="838200"/>
              <a:ext cx="2188597" cy="4890314"/>
              <a:chOff x="6400800" y="838200"/>
              <a:chExt cx="2188597" cy="4890314"/>
            </a:xfrm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0C47D8F2-D3D5-ADC5-75E1-AFEA12163D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3997" y="1042504"/>
                <a:ext cx="1295400" cy="46860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92075" tIns="46038" rIns="92075" bIns="46038"/>
              <a:lstStyle/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11, 4, 5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2, 11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13, 100,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1 ,7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4, 83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12, 4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1, 7, 4, 5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81, 9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10, 3, 5, 4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5, 11, 12,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17, 2, 8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3, 51, 7,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9, 1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1955, 21</a:t>
                </a:r>
              </a:p>
            </p:txBody>
          </p:sp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D7174447-3D13-C2F8-1597-CA368A9AAA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3946" y="838200"/>
                <a:ext cx="954464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URLs</a:t>
                </a:r>
              </a:p>
            </p:txBody>
          </p: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2A9017B0-69E6-22AF-1491-31693DFDC9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1143000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word  </a:t>
                </a:r>
              </a:p>
            </p:txBody>
          </p:sp>
          <p:sp>
            <p:nvSpPr>
              <p:cNvPr id="30" name="Rectangle 8" descr="Bouquet">
                <a:extLst>
                  <a:ext uri="{FF2B5EF4-FFF2-40B4-BE49-F238E27FC236}">
                    <a16:creationId xmlns:a16="http://schemas.microsoft.com/office/drawing/2014/main" id="{0197F05E-6B93-C61A-CD85-66CD685724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2087610" cy="489031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r:embed="rId3"/>
                      <a:srcRect/>
                      <a:tile tx="0" ty="0" sx="100000" sy="100000" flip="none" algn="tl"/>
                    </a:blip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 dirty="0"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FCB4B42-EEFC-8E33-FF76-AC6231F4DA17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D4F5008-2005-F618-A984-D37EA5678C86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77287607-AE23-A769-5F48-0032429904A7}"/>
              </a:ext>
            </a:extLst>
          </p:cNvPr>
          <p:cNvSpPr/>
          <p:nvPr/>
        </p:nvSpPr>
        <p:spPr bwMode="auto">
          <a:xfrm>
            <a:off x="4535103" y="5599797"/>
            <a:ext cx="1633525" cy="457200"/>
          </a:xfrm>
          <a:prstGeom prst="wedgeRoundRectCallout">
            <a:avLst>
              <a:gd name="adj1" fmla="val 42533"/>
              <a:gd name="adj2" fmla="val -9229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The data is sorted</a:t>
            </a:r>
            <a:endParaRPr lang="en-US" sz="1600" dirty="0"/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5485EDFA-842B-4561-257E-E75E4D922ACE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642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71ECD-A7AE-1CC2-30EF-E469193D1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36F7AA97-2BD9-48BA-5EF5-5646AE111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FC273C-A23A-A5AD-F3FF-BA40D7C6FD00}"/>
              </a:ext>
            </a:extLst>
          </p:cNvPr>
          <p:cNvGrpSpPr/>
          <p:nvPr/>
        </p:nvGrpSpPr>
        <p:grpSpPr>
          <a:xfrm>
            <a:off x="6333190" y="1203009"/>
            <a:ext cx="2188597" cy="5462104"/>
            <a:chOff x="6400800" y="838200"/>
            <a:chExt cx="2188597" cy="546210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CC112DAE-4407-0BBD-4498-024F44F75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042504"/>
              <a:ext cx="908918" cy="52578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97E5E5C-0C67-F59E-9F4E-7B270A436F17}"/>
                </a:ext>
              </a:extLst>
            </p:cNvPr>
            <p:cNvGrpSpPr/>
            <p:nvPr/>
          </p:nvGrpSpPr>
          <p:grpSpPr>
            <a:xfrm>
              <a:off x="6400800" y="838200"/>
              <a:ext cx="2188597" cy="4890314"/>
              <a:chOff x="6400800" y="838200"/>
              <a:chExt cx="2188597" cy="4890314"/>
            </a:xfrm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5BC4F01-28ED-7257-7843-0F4449B64B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3997" y="1042504"/>
                <a:ext cx="1295400" cy="46860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92075" tIns="46038" rIns="92075" bIns="46038"/>
              <a:lstStyle/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11, 4, 5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2, 11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13, 100,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1 ,7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4, 83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12, 4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1, 7, 4, 5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81, 9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10, 3, 5, 4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5, 11, 12,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17, 2, 8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3, 51, 7,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9, 1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1955, 21</a:t>
                </a:r>
              </a:p>
            </p:txBody>
          </p:sp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177B6F40-2CD0-4384-6663-9091842C41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3946" y="838200"/>
                <a:ext cx="954464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URLs</a:t>
                </a:r>
              </a:p>
            </p:txBody>
          </p: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E2985806-38F1-F9D7-1250-5C8184CF0D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1143000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word  </a:t>
                </a:r>
              </a:p>
            </p:txBody>
          </p:sp>
          <p:sp>
            <p:nvSpPr>
              <p:cNvPr id="30" name="Rectangle 8" descr="Bouquet">
                <a:extLst>
                  <a:ext uri="{FF2B5EF4-FFF2-40B4-BE49-F238E27FC236}">
                    <a16:creationId xmlns:a16="http://schemas.microsoft.com/office/drawing/2014/main" id="{CD5E7064-9E28-F462-2780-431E9349AD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2087610" cy="489031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r:embed="rId3"/>
                      <a:srcRect/>
                      <a:tile tx="0" ty="0" sx="100000" sy="100000" flip="none" algn="tl"/>
                    </a:blip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 dirty="0"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196F2BC-4974-DA6D-48E1-2BEB00BAD953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B680282-151D-E1FF-3111-C8E426E80614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E2D954D1-AF39-E240-A354-9D95F02764B4}"/>
              </a:ext>
            </a:extLst>
          </p:cNvPr>
          <p:cNvGrpSpPr/>
          <p:nvPr/>
        </p:nvGrpSpPr>
        <p:grpSpPr>
          <a:xfrm>
            <a:off x="3342309" y="3143226"/>
            <a:ext cx="2889894" cy="722783"/>
            <a:chOff x="3342309" y="3143226"/>
            <a:chExt cx="2889894" cy="722783"/>
          </a:xfrm>
        </p:grpSpPr>
        <p:sp>
          <p:nvSpPr>
            <p:cNvPr id="38" name="AutoShape 9">
              <a:extLst>
                <a:ext uri="{FF2B5EF4-FFF2-40B4-BE49-F238E27FC236}">
                  <a16:creationId xmlns:a16="http://schemas.microsoft.com/office/drawing/2014/main" id="{3403DBEB-A783-94AB-B0CA-7001E0D4C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2101" y="3429000"/>
              <a:ext cx="470102" cy="378336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/>
                  <a:cs typeface="Arial"/>
                </a:rPr>
                <a:t>1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F7601303-7ADD-ECC5-C4CF-1BE24651B35B}"/>
                </a:ext>
              </a:extLst>
            </p:cNvPr>
            <p:cNvGrpSpPr/>
            <p:nvPr/>
          </p:nvGrpSpPr>
          <p:grpSpPr>
            <a:xfrm>
              <a:off x="3342309" y="3143226"/>
              <a:ext cx="2579809" cy="722783"/>
              <a:chOff x="1150837" y="3457319"/>
              <a:chExt cx="2579809" cy="722783"/>
            </a:xfrm>
          </p:grpSpPr>
          <p:sp>
            <p:nvSpPr>
              <p:cNvPr id="40" name="Rounded Rectangular Callout 39">
                <a:extLst>
                  <a:ext uri="{FF2B5EF4-FFF2-40B4-BE49-F238E27FC236}">
                    <a16:creationId xmlns:a16="http://schemas.microsoft.com/office/drawing/2014/main" id="{4E53BE6D-B953-F849-11A6-33DF185BE5B5}"/>
                  </a:ext>
                </a:extLst>
              </p:cNvPr>
              <p:cNvSpPr/>
              <p:nvPr/>
            </p:nvSpPr>
            <p:spPr>
              <a:xfrm>
                <a:off x="1150837" y="3671404"/>
                <a:ext cx="2579809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“morocco”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&lt;=</a:t>
                </a: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 “mountain”</a:t>
                </a:r>
                <a:endParaRPr lang="en-US" sz="1200" i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41" name="Rounded Rectangular Callout 40">
                <a:extLst>
                  <a:ext uri="{FF2B5EF4-FFF2-40B4-BE49-F238E27FC236}">
                    <a16:creationId xmlns:a16="http://schemas.microsoft.com/office/drawing/2014/main" id="{A5B97925-41AC-B360-250D-16BE8DC02F58}"/>
                  </a:ext>
                </a:extLst>
              </p:cNvPr>
              <p:cNvSpPr/>
              <p:nvPr/>
            </p:nvSpPr>
            <p:spPr>
              <a:xfrm>
                <a:off x="2113795" y="3457319"/>
                <a:ext cx="596684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8F000F60-1F9B-4571-EFAC-E08CFCC7FD14}"/>
              </a:ext>
            </a:extLst>
          </p:cNvPr>
          <p:cNvSpPr/>
          <p:nvPr/>
        </p:nvSpPr>
        <p:spPr bwMode="auto">
          <a:xfrm>
            <a:off x="4535103" y="5599797"/>
            <a:ext cx="1633525" cy="457200"/>
          </a:xfrm>
          <a:prstGeom prst="wedgeRoundRectCallout">
            <a:avLst>
              <a:gd name="adj1" fmla="val 42533"/>
              <a:gd name="adj2" fmla="val -9229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The data is sorted</a:t>
            </a:r>
            <a:endParaRPr lang="en-US" sz="16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0A2BA85F-4276-BCAD-B2CB-B24575F73533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2612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07CF15-E36C-E855-0E51-B751599AB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1472BC88-30BF-0A8E-B65B-12E9023D90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A90E589-6C3F-4ED5-EFB7-7597B19BF575}"/>
              </a:ext>
            </a:extLst>
          </p:cNvPr>
          <p:cNvGrpSpPr/>
          <p:nvPr/>
        </p:nvGrpSpPr>
        <p:grpSpPr>
          <a:xfrm>
            <a:off x="6333190" y="1203009"/>
            <a:ext cx="2188597" cy="5462104"/>
            <a:chOff x="6400800" y="838200"/>
            <a:chExt cx="2188597" cy="546210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B91B8C21-82F0-D15D-EB5C-8951F4893A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042504"/>
              <a:ext cx="908918" cy="52578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7A8E9C2F-C6E7-6759-572D-5BA9CE13A245}"/>
                </a:ext>
              </a:extLst>
            </p:cNvPr>
            <p:cNvGrpSpPr/>
            <p:nvPr/>
          </p:nvGrpSpPr>
          <p:grpSpPr>
            <a:xfrm>
              <a:off x="6400800" y="838200"/>
              <a:ext cx="2188597" cy="4890314"/>
              <a:chOff x="6400800" y="838200"/>
              <a:chExt cx="2188597" cy="4890314"/>
            </a:xfrm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316F0994-B5D2-86F5-BC62-00F70B1ADB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3997" y="1042504"/>
                <a:ext cx="1295400" cy="46860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92075" tIns="46038" rIns="92075" bIns="46038"/>
              <a:lstStyle/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11, 4, 5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2, 11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13, 100,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1 ,7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4, 83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12, 4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1, 7, 4, 5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81, 9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10, 3, 5, 4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5, 11, 12,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17, 2, 8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3, 51, 7,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9, 1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1955, 21</a:t>
                </a:r>
              </a:p>
            </p:txBody>
          </p:sp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AB1704E9-6838-6D80-DC08-4F93949E4D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3946" y="838200"/>
                <a:ext cx="954464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URLs</a:t>
                </a:r>
              </a:p>
            </p:txBody>
          </p: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545F6D2B-A0C7-B921-F68D-EB144094F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1143000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word  </a:t>
                </a:r>
              </a:p>
            </p:txBody>
          </p:sp>
          <p:sp>
            <p:nvSpPr>
              <p:cNvPr id="30" name="Rectangle 8" descr="Bouquet">
                <a:extLst>
                  <a:ext uri="{FF2B5EF4-FFF2-40B4-BE49-F238E27FC236}">
                    <a16:creationId xmlns:a16="http://schemas.microsoft.com/office/drawing/2014/main" id="{D216C5DE-9390-F983-B0EF-715FA95846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2087610" cy="489031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r:embed="rId3"/>
                      <a:srcRect/>
                      <a:tile tx="0" ty="0" sx="100000" sy="100000" flip="none" algn="tl"/>
                    </a:blip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 dirty="0"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A550A32-3AE4-F721-E2BD-D7C6A95C9DA8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616C6CA-F842-6823-0BF7-D0663744EB4C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FE1E9A-0F4C-B873-2C65-09CBD391AF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91" y="3501129"/>
            <a:ext cx="2082565" cy="2592194"/>
          </a:xfrm>
          <a:prstGeom prst="rect">
            <a:avLst/>
          </a:prstGeom>
          <a:solidFill>
            <a:srgbClr val="808080">
              <a:alpha val="47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kern="1200" dirty="0"/>
          </a:p>
        </p:txBody>
      </p:sp>
      <p:sp>
        <p:nvSpPr>
          <p:cNvPr id="8" name="AutoShape 9">
            <a:extLst>
              <a:ext uri="{FF2B5EF4-FFF2-40B4-BE49-F238E27FC236}">
                <a16:creationId xmlns:a16="http://schemas.microsoft.com/office/drawing/2014/main" id="{B113E4BE-0765-AB77-970C-5F0D429D38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101" y="3429000"/>
            <a:ext cx="470102" cy="378336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BE2D39-F5CC-6EFE-7668-0D3EA07BC0A4}"/>
              </a:ext>
            </a:extLst>
          </p:cNvPr>
          <p:cNvGrpSpPr/>
          <p:nvPr/>
        </p:nvGrpSpPr>
        <p:grpSpPr>
          <a:xfrm>
            <a:off x="3342309" y="3143226"/>
            <a:ext cx="2579809" cy="722783"/>
            <a:chOff x="1150837" y="3457319"/>
            <a:chExt cx="2579809" cy="722783"/>
          </a:xfrm>
        </p:grpSpPr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C16E6767-A7A0-DD80-12CE-A35A38243BC3}"/>
                </a:ext>
              </a:extLst>
            </p:cNvPr>
            <p:cNvSpPr/>
            <p:nvPr/>
          </p:nvSpPr>
          <p:spPr>
            <a:xfrm>
              <a:off x="1150837" y="3671404"/>
              <a:ext cx="2579809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“morocco”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&lt;=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“mountain”</a:t>
              </a:r>
              <a:endParaRPr lang="en-US" sz="1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B6363AB6-C7C6-AC47-5BCE-0CC438E40D73}"/>
                </a:ext>
              </a:extLst>
            </p:cNvPr>
            <p:cNvSpPr/>
            <p:nvPr/>
          </p:nvSpPr>
          <p:spPr>
            <a:xfrm>
              <a:off x="2113795" y="3457319"/>
              <a:ext cx="596684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F302EB9-7002-199E-CFEF-610C70EB22AA}"/>
              </a:ext>
            </a:extLst>
          </p:cNvPr>
          <p:cNvGrpSpPr/>
          <p:nvPr/>
        </p:nvGrpSpPr>
        <p:grpSpPr>
          <a:xfrm>
            <a:off x="3464460" y="1904424"/>
            <a:ext cx="2784819" cy="700616"/>
            <a:chOff x="3464460" y="1904424"/>
            <a:chExt cx="2784819" cy="700616"/>
          </a:xfrm>
        </p:grpSpPr>
        <p:sp>
          <p:nvSpPr>
            <p:cNvPr id="12" name="AutoShape 9">
              <a:extLst>
                <a:ext uri="{FF2B5EF4-FFF2-40B4-BE49-F238E27FC236}">
                  <a16:creationId xmlns:a16="http://schemas.microsoft.com/office/drawing/2014/main" id="{58A94B3D-418D-6278-7A70-4E0C63D417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79177" y="2163922"/>
              <a:ext cx="470102" cy="378336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/>
                  <a:cs typeface="Arial"/>
                </a:rPr>
                <a:t>2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46B034B-2027-D9E8-4164-4DEECD8BE572}"/>
                </a:ext>
              </a:extLst>
            </p:cNvPr>
            <p:cNvGrpSpPr/>
            <p:nvPr/>
          </p:nvGrpSpPr>
          <p:grpSpPr>
            <a:xfrm>
              <a:off x="3464460" y="1904424"/>
              <a:ext cx="2579809" cy="700616"/>
              <a:chOff x="1185630" y="3446033"/>
              <a:chExt cx="2579809" cy="700616"/>
            </a:xfrm>
          </p:grpSpPr>
          <p:sp>
            <p:nvSpPr>
              <p:cNvPr id="14" name="Rounded Rectangular Callout 13">
                <a:extLst>
                  <a:ext uri="{FF2B5EF4-FFF2-40B4-BE49-F238E27FC236}">
                    <a16:creationId xmlns:a16="http://schemas.microsoft.com/office/drawing/2014/main" id="{75073FFC-2702-6A63-ECA1-758E23E749D5}"/>
                  </a:ext>
                </a:extLst>
              </p:cNvPr>
              <p:cNvSpPr/>
              <p:nvPr/>
            </p:nvSpPr>
            <p:spPr>
              <a:xfrm>
                <a:off x="1185630" y="3637951"/>
                <a:ext cx="2579809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“morocco”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&lt;=</a:t>
                </a: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 “mormon”</a:t>
                </a:r>
                <a:endParaRPr lang="en-US" sz="1200" i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5" name="Rounded Rectangular Callout 14">
                <a:extLst>
                  <a:ext uri="{FF2B5EF4-FFF2-40B4-BE49-F238E27FC236}">
                    <a16:creationId xmlns:a16="http://schemas.microsoft.com/office/drawing/2014/main" id="{C949C97A-968A-4240-B0CA-0988FDCA84FB}"/>
                  </a:ext>
                </a:extLst>
              </p:cNvPr>
              <p:cNvSpPr/>
              <p:nvPr/>
            </p:nvSpPr>
            <p:spPr>
              <a:xfrm>
                <a:off x="2153187" y="3446033"/>
                <a:ext cx="596684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B92A1645-5D3C-F20A-E75E-BA54E5F5C4C5}"/>
              </a:ext>
            </a:extLst>
          </p:cNvPr>
          <p:cNvSpPr/>
          <p:nvPr/>
        </p:nvSpPr>
        <p:spPr bwMode="auto">
          <a:xfrm>
            <a:off x="4535103" y="5599797"/>
            <a:ext cx="1633525" cy="457200"/>
          </a:xfrm>
          <a:prstGeom prst="wedgeRoundRectCallout">
            <a:avLst>
              <a:gd name="adj1" fmla="val 42533"/>
              <a:gd name="adj2" fmla="val -9229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The data is sorted</a:t>
            </a:r>
            <a:endParaRPr lang="en-US" sz="1600" dirty="0"/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23A2AF43-77D2-2DF8-18E9-000A391CB935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745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80EA3-507C-58BC-4862-598239AF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1233BC44-7EFF-4F95-AB2D-F7C007E534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 plan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2FAB0398-FE32-2FC5-2F0D-8E6F078B9D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3016831"/>
            <a:ext cx="6785441" cy="2545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2000" u="sng" dirty="0">
                <a:latin typeface="Times New Roman"/>
                <a:cs typeface="Times New Roman"/>
              </a:rPr>
              <a:t>Two kinds of program efficiency</a:t>
            </a:r>
            <a:endParaRPr lang="en-US" sz="2000" dirty="0">
              <a:latin typeface="Times New Roman"/>
              <a:cs typeface="Times New Roman"/>
            </a:endParaRPr>
          </a:p>
          <a:p>
            <a:pPr marL="268288" indent="-268288" algn="l">
              <a:spcBef>
                <a:spcPts val="1800"/>
              </a:spcBef>
              <a:buSzPct val="100000"/>
              <a:buFont typeface="Arial"/>
              <a:buChar char="•"/>
              <a:defRPr/>
            </a:pPr>
            <a:r>
              <a:rPr lang="en-US" sz="2000" i="1" dirty="0">
                <a:latin typeface="Times New Roman"/>
                <a:cs typeface="Times New Roman"/>
              </a:rPr>
              <a:t>Time efficiency</a:t>
            </a:r>
            <a:r>
              <a:rPr lang="en-US" sz="2000" dirty="0">
                <a:latin typeface="Times New Roman"/>
                <a:cs typeface="Times New Roman"/>
              </a:rPr>
              <a:t>: How fast is the program?</a:t>
            </a:r>
          </a:p>
          <a:p>
            <a:pPr marL="268288" indent="-268288" algn="l">
              <a:spcBef>
                <a:spcPts val="1800"/>
              </a:spcBef>
              <a:buSzPct val="100000"/>
              <a:buFont typeface="Arial"/>
              <a:buChar char="•"/>
              <a:defRPr/>
            </a:pPr>
            <a:r>
              <a:rPr lang="en-US" sz="2000" i="1" dirty="0">
                <a:latin typeface="Times New Roman"/>
                <a:cs typeface="Times New Roman"/>
              </a:rPr>
              <a:t>Space efficiency</a:t>
            </a:r>
            <a:r>
              <a:rPr lang="en-US" sz="2000" dirty="0">
                <a:latin typeface="Times New Roman"/>
                <a:cs typeface="Times New Roman"/>
              </a:rPr>
              <a:t>: How much memory does it use?</a:t>
            </a:r>
          </a:p>
          <a:p>
            <a:pPr marL="268288" indent="-268288">
              <a:spcBef>
                <a:spcPts val="1200"/>
              </a:spcBef>
              <a:buSzPct val="100000"/>
              <a:buFont typeface="Arial"/>
              <a:buChar char="•"/>
              <a:defRPr/>
            </a:pPr>
            <a:endParaRPr lang="en-US" sz="20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2000" dirty="0"/>
          </a:p>
        </p:txBody>
      </p:sp>
      <p:sp>
        <p:nvSpPr>
          <p:cNvPr id="9" name="AutoShape 4">
            <a:extLst>
              <a:ext uri="{FF2B5EF4-FFF2-40B4-BE49-F238E27FC236}">
                <a16:creationId xmlns:a16="http://schemas.microsoft.com/office/drawing/2014/main" id="{1C1EFF7A-4956-2BE6-FC70-561FFE685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65" y="3627847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AF2EBE81-6E04-9C38-673D-85B706A7F3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1162629"/>
            <a:ext cx="6369661" cy="1352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2000" b="1" u="sng" dirty="0">
                <a:latin typeface="Times New Roman"/>
                <a:cs typeface="Times New Roman"/>
              </a:rPr>
              <a:t>Program efficiency:</a:t>
            </a:r>
          </a:p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So far in the course we treated it informally and casually...</a:t>
            </a:r>
            <a:endParaRPr lang="he-IL" sz="2000" dirty="0">
              <a:latin typeface="Times New Roman"/>
              <a:cs typeface="Times New Roman"/>
            </a:endParaRPr>
          </a:p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From now on we’ll treat it formally and seriously.</a:t>
            </a:r>
            <a:endParaRPr lang="he-IL" sz="200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2112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8CEE7-C6F4-F76F-5A4B-1A98A4F09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E7D57E45-1424-A167-13F5-98C0BFAE9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sp>
        <p:nvSpPr>
          <p:cNvPr id="49" name="AutoShape 9">
            <a:extLst>
              <a:ext uri="{FF2B5EF4-FFF2-40B4-BE49-F238E27FC236}">
                <a16:creationId xmlns:a16="http://schemas.microsoft.com/office/drawing/2014/main" id="{6BAE4E09-79E2-E962-392E-18A0FCFE5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101" y="3429000"/>
            <a:ext cx="470102" cy="378336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8DB733-C72C-8272-B1D7-81B22C2792E8}"/>
              </a:ext>
            </a:extLst>
          </p:cNvPr>
          <p:cNvGrpSpPr/>
          <p:nvPr/>
        </p:nvGrpSpPr>
        <p:grpSpPr>
          <a:xfrm>
            <a:off x="3342309" y="3143226"/>
            <a:ext cx="2579809" cy="722783"/>
            <a:chOff x="1150837" y="3457319"/>
            <a:chExt cx="2579809" cy="722783"/>
          </a:xfrm>
        </p:grpSpPr>
        <p:sp>
          <p:nvSpPr>
            <p:cNvPr id="32" name="Rounded Rectangular Callout 31">
              <a:extLst>
                <a:ext uri="{FF2B5EF4-FFF2-40B4-BE49-F238E27FC236}">
                  <a16:creationId xmlns:a16="http://schemas.microsoft.com/office/drawing/2014/main" id="{8822F1A0-15C5-F981-C6D6-A061D9D74B3C}"/>
                </a:ext>
              </a:extLst>
            </p:cNvPr>
            <p:cNvSpPr/>
            <p:nvPr/>
          </p:nvSpPr>
          <p:spPr>
            <a:xfrm>
              <a:off x="1150837" y="3671404"/>
              <a:ext cx="2579809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“morocco”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&lt;=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“mountain”</a:t>
              </a:r>
              <a:endParaRPr lang="en-US" sz="1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33" name="Rounded Rectangular Callout 32">
              <a:extLst>
                <a:ext uri="{FF2B5EF4-FFF2-40B4-BE49-F238E27FC236}">
                  <a16:creationId xmlns:a16="http://schemas.microsoft.com/office/drawing/2014/main" id="{A7CDDF7D-DB1C-6550-BA14-18E78A3AE2D5}"/>
                </a:ext>
              </a:extLst>
            </p:cNvPr>
            <p:cNvSpPr/>
            <p:nvPr/>
          </p:nvSpPr>
          <p:spPr>
            <a:xfrm>
              <a:off x="2113795" y="3457319"/>
              <a:ext cx="596684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F392D4-3D6A-6483-0BE6-72B4312EA00A}"/>
              </a:ext>
            </a:extLst>
          </p:cNvPr>
          <p:cNvGrpSpPr/>
          <p:nvPr/>
        </p:nvGrpSpPr>
        <p:grpSpPr>
          <a:xfrm>
            <a:off x="6333190" y="1203009"/>
            <a:ext cx="2188597" cy="5462104"/>
            <a:chOff x="6400800" y="838200"/>
            <a:chExt cx="2188597" cy="5462104"/>
          </a:xfrm>
        </p:grpSpPr>
        <p:sp>
          <p:nvSpPr>
            <p:cNvPr id="24" name="Rectangle 4">
              <a:extLst>
                <a:ext uri="{FF2B5EF4-FFF2-40B4-BE49-F238E27FC236}">
                  <a16:creationId xmlns:a16="http://schemas.microsoft.com/office/drawing/2014/main" id="{7F31D794-BE21-1B85-919C-CF289A984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0800" y="1042504"/>
              <a:ext cx="908918" cy="5257800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mohican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moize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morgan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mormon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morning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morocco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mortal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mortgage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mountain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nader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nalini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namibia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nancy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never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nike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ninex </a:t>
              </a:r>
            </a:p>
            <a:p>
              <a:pPr marL="342900" indent="-342900" algn="l">
                <a:lnSpc>
                  <a:spcPts val="1980"/>
                </a:lnSpc>
                <a:spcBef>
                  <a:spcPts val="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Consolas"/>
                  <a:cs typeface="Consolas"/>
                </a:rPr>
                <a:t>nitro</a:t>
              </a: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  <a:p>
              <a:pPr marL="342900" indent="-342900" algn="l">
                <a:lnSpc>
                  <a:spcPts val="1980"/>
                </a:lnSpc>
                <a:spcBef>
                  <a:spcPct val="25000"/>
                </a:spcBef>
                <a:buClr>
                  <a:srgbClr val="006600"/>
                </a:buClr>
                <a:buSzPct val="100000"/>
                <a:buFont typeface="Wingdings" charset="0"/>
                <a:buNone/>
              </a:pPr>
              <a:endParaRPr lang="en-US" sz="1400" dirty="0">
                <a:solidFill>
                  <a:srgbClr val="000000"/>
                </a:solidFill>
                <a:latin typeface="Consolas"/>
                <a:cs typeface="Consolas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EE18AA6-E3B5-51F0-EC57-A3CF6C4D34D9}"/>
                </a:ext>
              </a:extLst>
            </p:cNvPr>
            <p:cNvGrpSpPr/>
            <p:nvPr/>
          </p:nvGrpSpPr>
          <p:grpSpPr>
            <a:xfrm>
              <a:off x="6400800" y="838200"/>
              <a:ext cx="2188597" cy="4890314"/>
              <a:chOff x="6400800" y="838200"/>
              <a:chExt cx="2188597" cy="4890314"/>
            </a:xfrm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F3AA0DEC-E917-D008-F86D-B779E99AAC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93997" y="1042504"/>
                <a:ext cx="1295400" cy="4686010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lIns="92075" tIns="46038" rIns="92075" bIns="46038"/>
              <a:lstStyle/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11, 4, 5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2, 11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13, 100,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1 ,7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4, 83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12, 4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1, 7, 4, 5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81, 9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10, 3, 5, 4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5, 11, 12,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95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17, 2, 8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5, 17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3, 51, 7,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9, 1</a:t>
                </a:r>
              </a:p>
              <a:p>
                <a:pPr marL="342900" indent="-342900">
                  <a:lnSpc>
                    <a:spcPts val="1980"/>
                  </a:lnSpc>
                  <a:spcBef>
                    <a:spcPts val="0"/>
                  </a:spcBef>
                  <a:buClr>
                    <a:srgbClr val="006600"/>
                  </a:buClr>
                  <a:buSzPct val="100000"/>
                </a:pPr>
                <a:r>
                  <a:rPr lang="en-US" sz="1200" dirty="0">
                    <a:solidFill>
                      <a:srgbClr val="000000"/>
                    </a:solidFill>
                    <a:latin typeface="Consolas"/>
                    <a:cs typeface="Consolas"/>
                  </a:rPr>
                  <a:t>1955, 21</a:t>
                </a:r>
              </a:p>
            </p:txBody>
          </p:sp>
          <p:sp>
            <p:nvSpPr>
              <p:cNvPr id="28" name="Rectangle 6">
                <a:extLst>
                  <a:ext uri="{FF2B5EF4-FFF2-40B4-BE49-F238E27FC236}">
                    <a16:creationId xmlns:a16="http://schemas.microsoft.com/office/drawing/2014/main" id="{09822671-88F6-613A-D02F-E3161ED7F7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33946" y="838200"/>
                <a:ext cx="954464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URLs</a:t>
                </a:r>
              </a:p>
            </p:txBody>
          </p:sp>
          <p:sp>
            <p:nvSpPr>
              <p:cNvPr id="29" name="Rectangle 7">
                <a:extLst>
                  <a:ext uri="{FF2B5EF4-FFF2-40B4-BE49-F238E27FC236}">
                    <a16:creationId xmlns:a16="http://schemas.microsoft.com/office/drawing/2014/main" id="{189B0F3D-7525-B584-789D-3C1827293D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1143000" cy="184666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txBody>
              <a:bodyPr lIns="0" tIns="0" rIns="0" bIns="0">
                <a:spAutoFit/>
              </a:bodyPr>
              <a:lstStyle/>
              <a:p>
                <a:r>
                  <a:rPr lang="en-US" sz="1200" dirty="0">
                    <a:latin typeface="Arial"/>
                    <a:cs typeface="Arial"/>
                  </a:rPr>
                  <a:t> word  </a:t>
                </a:r>
              </a:p>
            </p:txBody>
          </p:sp>
          <p:sp>
            <p:nvSpPr>
              <p:cNvPr id="30" name="Rectangle 8" descr="Bouquet">
                <a:extLst>
                  <a:ext uri="{FF2B5EF4-FFF2-40B4-BE49-F238E27FC236}">
                    <a16:creationId xmlns:a16="http://schemas.microsoft.com/office/drawing/2014/main" id="{54F9A3C0-030A-70C0-3395-9BA6D83296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800" y="838200"/>
                <a:ext cx="2087610" cy="4890314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 r:embed="rId3"/>
                      <a:srcRect/>
                      <a:tile tx="0" ty="0" sx="100000" sy="100000" flip="none" algn="tl"/>
                    </a:blip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400" dirty="0">
                  <a:latin typeface="Consolas"/>
                  <a:cs typeface="Consolas"/>
                </a:endParaRPr>
              </a:p>
            </p:txBody>
          </p:sp>
        </p:grp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2AC27C37-E9C2-C558-7201-5793017A0F38}"/>
              </a:ext>
            </a:extLst>
          </p:cNvPr>
          <p:cNvSpPr txBox="1"/>
          <p:nvPr/>
        </p:nvSpPr>
        <p:spPr>
          <a:xfrm>
            <a:off x="6333851" y="754585"/>
            <a:ext cx="1753348" cy="2770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morocco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5E8C8E5-9082-18C4-5B68-78BA891AE2F9}"/>
              </a:ext>
            </a:extLst>
          </p:cNvPr>
          <p:cNvSpPr txBox="1"/>
          <p:nvPr/>
        </p:nvSpPr>
        <p:spPr>
          <a:xfrm>
            <a:off x="7366784" y="754649"/>
            <a:ext cx="720415" cy="276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search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814CFD7-9D92-12A5-F8B4-28F0AA7D18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3091" y="3501129"/>
            <a:ext cx="2082565" cy="2592194"/>
          </a:xfrm>
          <a:prstGeom prst="rect">
            <a:avLst/>
          </a:prstGeom>
          <a:solidFill>
            <a:srgbClr val="808080">
              <a:alpha val="47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kern="1200" dirty="0"/>
          </a:p>
        </p:txBody>
      </p:sp>
      <p:sp>
        <p:nvSpPr>
          <p:cNvPr id="4" name="AutoShape 9">
            <a:extLst>
              <a:ext uri="{FF2B5EF4-FFF2-40B4-BE49-F238E27FC236}">
                <a16:creationId xmlns:a16="http://schemas.microsoft.com/office/drawing/2014/main" id="{2C9E39EC-4313-41A6-C7DC-FF05BFF50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9177" y="2163922"/>
            <a:ext cx="470102" cy="378336"/>
          </a:xfrm>
          <a:prstGeom prst="rightArrow">
            <a:avLst>
              <a:gd name="adj1" fmla="val 50000"/>
              <a:gd name="adj2" fmla="val 41667"/>
            </a:avLst>
          </a:prstGeom>
          <a:solidFill>
            <a:schemeClr val="accent2"/>
          </a:solidFill>
          <a:ln w="12700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1200" dirty="0">
                <a:solidFill>
                  <a:schemeClr val="bg1"/>
                </a:solidFill>
                <a:latin typeface="Arial"/>
                <a:cs typeface="Arial"/>
              </a:rPr>
              <a:t>2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C82757A-742F-3698-CF39-BB9ECF87477B}"/>
              </a:ext>
            </a:extLst>
          </p:cNvPr>
          <p:cNvGrpSpPr/>
          <p:nvPr/>
        </p:nvGrpSpPr>
        <p:grpSpPr>
          <a:xfrm>
            <a:off x="3464460" y="1904424"/>
            <a:ext cx="2579809" cy="700616"/>
            <a:chOff x="1185630" y="3446033"/>
            <a:chExt cx="2579809" cy="700616"/>
          </a:xfrm>
        </p:grpSpPr>
        <p:sp>
          <p:nvSpPr>
            <p:cNvPr id="6" name="Rounded Rectangular Callout 5">
              <a:extLst>
                <a:ext uri="{FF2B5EF4-FFF2-40B4-BE49-F238E27FC236}">
                  <a16:creationId xmlns:a16="http://schemas.microsoft.com/office/drawing/2014/main" id="{300B45B4-7617-CFDA-519B-561D59A06329}"/>
                </a:ext>
              </a:extLst>
            </p:cNvPr>
            <p:cNvSpPr/>
            <p:nvPr/>
          </p:nvSpPr>
          <p:spPr>
            <a:xfrm>
              <a:off x="1185630" y="3637951"/>
              <a:ext cx="2579809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“morocco” </a:t>
              </a:r>
              <a:r>
                <a:rPr lang="en-US" sz="12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&lt;=</a:t>
              </a:r>
              <a:r>
                <a:rPr lang="en-US" sz="1200" dirty="0">
                  <a:solidFill>
                    <a:srgbClr val="000000"/>
                  </a:solidFill>
                  <a:latin typeface="Menlo" panose="020B0609030804020204" pitchFamily="49" charset="0"/>
                </a:rPr>
                <a:t> “mormon”</a:t>
              </a:r>
              <a:endParaRPr lang="en-US" sz="1200" i="1" dirty="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7" name="Rounded Rectangular Callout 6">
              <a:extLst>
                <a:ext uri="{FF2B5EF4-FFF2-40B4-BE49-F238E27FC236}">
                  <a16:creationId xmlns:a16="http://schemas.microsoft.com/office/drawing/2014/main" id="{BA05616B-8F21-94B1-B709-9871388E27A2}"/>
                </a:ext>
              </a:extLst>
            </p:cNvPr>
            <p:cNvSpPr/>
            <p:nvPr/>
          </p:nvSpPr>
          <p:spPr>
            <a:xfrm>
              <a:off x="2153187" y="3446033"/>
              <a:ext cx="596684" cy="508698"/>
            </a:xfrm>
            <a:prstGeom prst="wedgeRoundRectCallout">
              <a:avLst>
                <a:gd name="adj1" fmla="val 70586"/>
                <a:gd name="adj2" fmla="val 4016"/>
                <a:gd name="adj3" fmla="val 16667"/>
              </a:avLst>
            </a:prstGeom>
            <a:no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72000" tIns="46800" rIns="0" rtlCol="0" anchor="ctr" anchorCtr="0"/>
            <a:lstStyle/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  <a:endParaRPr lang="en-US" sz="16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990DF3F-7DA0-A78F-039B-8DD29FD7BD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41720" y="1387862"/>
            <a:ext cx="2082565" cy="1084167"/>
          </a:xfrm>
          <a:prstGeom prst="rect">
            <a:avLst/>
          </a:prstGeom>
          <a:solidFill>
            <a:srgbClr val="808080">
              <a:alpha val="47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kern="12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FB96A2-8345-184C-5E3D-F93FCBDA6855}"/>
              </a:ext>
            </a:extLst>
          </p:cNvPr>
          <p:cNvGrpSpPr/>
          <p:nvPr/>
        </p:nvGrpSpPr>
        <p:grpSpPr>
          <a:xfrm>
            <a:off x="3473571" y="2442610"/>
            <a:ext cx="2784819" cy="700616"/>
            <a:chOff x="3473571" y="2442610"/>
            <a:chExt cx="2784819" cy="700616"/>
          </a:xfrm>
        </p:grpSpPr>
        <p:sp>
          <p:nvSpPr>
            <p:cNvPr id="10" name="AutoShape 9">
              <a:extLst>
                <a:ext uri="{FF2B5EF4-FFF2-40B4-BE49-F238E27FC236}">
                  <a16:creationId xmlns:a16="http://schemas.microsoft.com/office/drawing/2014/main" id="{63DB92D5-B821-4D59-94F9-F8F9AA6277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8288" y="2702108"/>
              <a:ext cx="470102" cy="378336"/>
            </a:xfrm>
            <a:prstGeom prst="rightArrow">
              <a:avLst>
                <a:gd name="adj1" fmla="val 50000"/>
                <a:gd name="adj2" fmla="val 41667"/>
              </a:avLst>
            </a:prstGeom>
            <a:solidFill>
              <a:schemeClr val="accent2"/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Arial"/>
                  <a:cs typeface="Arial"/>
                </a:rPr>
                <a:t>3</a:t>
              </a: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9422888-2F8B-8A70-B46E-4B5FE652ADF8}"/>
                </a:ext>
              </a:extLst>
            </p:cNvPr>
            <p:cNvGrpSpPr/>
            <p:nvPr/>
          </p:nvGrpSpPr>
          <p:grpSpPr>
            <a:xfrm>
              <a:off x="3473571" y="2442610"/>
              <a:ext cx="2579809" cy="700616"/>
              <a:chOff x="1185630" y="3446033"/>
              <a:chExt cx="2579809" cy="700616"/>
            </a:xfrm>
          </p:grpSpPr>
          <p:sp>
            <p:nvSpPr>
              <p:cNvPr id="12" name="Rounded Rectangular Callout 11">
                <a:extLst>
                  <a:ext uri="{FF2B5EF4-FFF2-40B4-BE49-F238E27FC236}">
                    <a16:creationId xmlns:a16="http://schemas.microsoft.com/office/drawing/2014/main" id="{48E68189-F88B-1C39-6FB9-6E55BFD904BF}"/>
                  </a:ext>
                </a:extLst>
              </p:cNvPr>
              <p:cNvSpPr/>
              <p:nvPr/>
            </p:nvSpPr>
            <p:spPr>
              <a:xfrm>
                <a:off x="1185630" y="3637951"/>
                <a:ext cx="2579809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“morocco” </a:t>
                </a:r>
                <a:r>
                  <a:rPr lang="en-US" sz="1200" dirty="0">
                    <a:solidFill>
                      <a:srgbClr val="000000"/>
                    </a:solidFill>
                    <a:latin typeface="Consolas" panose="020B0609020204030204" pitchFamily="49" charset="0"/>
                    <a:cs typeface="Consolas" panose="020B0609020204030204" pitchFamily="49" charset="0"/>
                  </a:rPr>
                  <a:t>&lt;=</a:t>
                </a:r>
                <a:r>
                  <a:rPr lang="en-US" sz="1200" dirty="0">
                    <a:solidFill>
                      <a:srgbClr val="000000"/>
                    </a:solidFill>
                    <a:latin typeface="Menlo" panose="020B0609030804020204" pitchFamily="49" charset="0"/>
                  </a:rPr>
                  <a:t> “morocco”</a:t>
                </a:r>
                <a:endParaRPr lang="en-US" sz="1200" i="1" dirty="0">
                  <a:solidFill>
                    <a:schemeClr val="tx1"/>
                  </a:solidFill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3" name="Rounded Rectangular Callout 12">
                <a:extLst>
                  <a:ext uri="{FF2B5EF4-FFF2-40B4-BE49-F238E27FC236}">
                    <a16:creationId xmlns:a16="http://schemas.microsoft.com/office/drawing/2014/main" id="{C2C7CC78-A134-4138-5322-525CFD34C2AF}"/>
                  </a:ext>
                </a:extLst>
              </p:cNvPr>
              <p:cNvSpPr/>
              <p:nvPr/>
            </p:nvSpPr>
            <p:spPr>
              <a:xfrm>
                <a:off x="2153187" y="3446033"/>
                <a:ext cx="596684" cy="508698"/>
              </a:xfrm>
              <a:prstGeom prst="wedgeRoundRectCallout">
                <a:avLst>
                  <a:gd name="adj1" fmla="val 70586"/>
                  <a:gd name="adj2" fmla="val 4016"/>
                  <a:gd name="adj3" fmla="val 16667"/>
                </a:avLst>
              </a:prstGeom>
              <a:noFill/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72000" tIns="46800" rIns="0" rtlCol="0" anchor="ctr" anchorCtr="0"/>
              <a:lstStyle/>
              <a:p>
                <a:pPr marL="114300" lvl="1" indent="0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sz="16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</a:t>
                </a:r>
                <a:endParaRPr lang="en-US" sz="1600" i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15" name="Rounded Rectangular Callout 14">
            <a:extLst>
              <a:ext uri="{FF2B5EF4-FFF2-40B4-BE49-F238E27FC236}">
                <a16:creationId xmlns:a16="http://schemas.microsoft.com/office/drawing/2014/main" id="{4A95D17A-8E2E-D1BA-992D-22B54A39FA1A}"/>
              </a:ext>
            </a:extLst>
          </p:cNvPr>
          <p:cNvSpPr/>
          <p:nvPr/>
        </p:nvSpPr>
        <p:spPr>
          <a:xfrm>
            <a:off x="6185434" y="5937194"/>
            <a:ext cx="2828474" cy="717268"/>
          </a:xfrm>
          <a:prstGeom prst="wedgeRoundRectCallout">
            <a:avLst>
              <a:gd name="adj1" fmla="val 70586"/>
              <a:gd name="adj2" fmla="val 4016"/>
              <a:gd name="adj3" fmla="val 16667"/>
            </a:avLst>
          </a:prstGeom>
          <a:noFill/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2000" i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... 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words</a:t>
            </a:r>
            <a:endParaRPr lang="en-US" sz="1600" i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F0C43EB5-1919-3031-1F74-3D1A185E3012}"/>
              </a:ext>
            </a:extLst>
          </p:cNvPr>
          <p:cNvSpPr/>
          <p:nvPr/>
        </p:nvSpPr>
        <p:spPr bwMode="auto">
          <a:xfrm>
            <a:off x="4535103" y="5599797"/>
            <a:ext cx="1633525" cy="457200"/>
          </a:xfrm>
          <a:prstGeom prst="wedgeRoundRectCallout">
            <a:avLst>
              <a:gd name="adj1" fmla="val 42533"/>
              <a:gd name="adj2" fmla="val -92294"/>
              <a:gd name="adj3" fmla="val 16667"/>
            </a:avLst>
          </a:prstGeom>
          <a:solidFill>
            <a:schemeClr val="bg1"/>
          </a:solidFill>
          <a:ln w="12700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600" dirty="0">
                <a:latin typeface="Times New Roman"/>
                <a:cs typeface="Times New Roman"/>
              </a:rPr>
              <a:t>The data is sorted</a:t>
            </a:r>
            <a:endParaRPr lang="en-US" sz="160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9E68360-C543-8D58-3E7D-CF3E772689F4}"/>
              </a:ext>
            </a:extLst>
          </p:cNvPr>
          <p:cNvGrpSpPr/>
          <p:nvPr/>
        </p:nvGrpSpPr>
        <p:grpSpPr>
          <a:xfrm>
            <a:off x="0" y="4093352"/>
            <a:ext cx="4589852" cy="1989059"/>
            <a:chOff x="0" y="4093352"/>
            <a:chExt cx="4589852" cy="198905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682B28F-4993-D406-EC75-3819B0E9A9DD}"/>
                </a:ext>
              </a:extLst>
            </p:cNvPr>
            <p:cNvGrpSpPr/>
            <p:nvPr/>
          </p:nvGrpSpPr>
          <p:grpSpPr>
            <a:xfrm>
              <a:off x="0" y="5205911"/>
              <a:ext cx="3865416" cy="876500"/>
              <a:chOff x="-639355" y="5599727"/>
              <a:chExt cx="3865416" cy="87650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80898734-F24C-E359-7F9F-6DC259816D21}"/>
                      </a:ext>
                    </a:extLst>
                  </p:cNvPr>
                  <p:cNvSpPr txBox="1"/>
                  <p:nvPr/>
                </p:nvSpPr>
                <p:spPr>
                  <a:xfrm>
                    <a:off x="1817147" y="5645622"/>
                    <a:ext cx="1408914" cy="277064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US" b="0" i="1" smtClean="0">
                              <a:solidFill>
                                <a:srgbClr val="000000"/>
                              </a:solidFill>
                              <a:latin typeface="Times New Roman"/>
                              <a:cs typeface="Times New Roman"/>
                            </a:rPr>
                            <m:t>= </m:t>
                          </m:r>
                          <m:r>
                            <m:rPr>
                              <m:nor/>
                            </m:rPr>
                            <a:rPr lang="en-US" b="1" i="1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O</m:t>
                          </m:r>
                          <m:r>
                            <m:rPr>
                              <m:nor/>
                            </m:rPr>
                            <a:rPr lang="en-US" b="1" i="0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log</m:t>
                          </m:r>
                          <m:r>
                            <m:rPr>
                              <m:nor/>
                            </m:rPr>
                            <a:rPr lang="en-US" b="1" baseline="-25000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1" i="1" smtClean="0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lang="en-US" b="1">
                              <a:solidFill>
                                <a:srgbClr val="0037C0"/>
                              </a:solidFill>
                              <a:latin typeface="Times New Roman"/>
                              <a:cs typeface="Times New Roman"/>
                            </a:rPr>
                            <m:t>)</m:t>
                          </m:r>
                        </m:oMath>
                      </m:oMathPara>
                    </a14:m>
                    <a:br>
                      <a:rPr lang="en-US" b="1" i="1" dirty="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</a:br>
                    <a:endParaRPr lang="en-IL" b="1">
                      <a:solidFill>
                        <a:schemeClr val="tx1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5" name="TextBox 34">
                    <a:extLst>
                      <a:ext uri="{FF2B5EF4-FFF2-40B4-BE49-F238E27FC236}">
                        <a16:creationId xmlns:a16="http://schemas.microsoft.com/office/drawing/2014/main" id="{5C234133-3E7A-E906-B980-946D05196EF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17147" y="5645622"/>
                    <a:ext cx="1408914" cy="27706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t="-17391" b="-4347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Rectangle 16">
                <a:extLst>
                  <a:ext uri="{FF2B5EF4-FFF2-40B4-BE49-F238E27FC236}">
                    <a16:creationId xmlns:a16="http://schemas.microsoft.com/office/drawing/2014/main" id="{3485728A-9A59-2087-672F-8C321622B16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639355" y="5599727"/>
                <a:ext cx="2622157" cy="876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 marL="114300" lvl="1" indent="0" algn="r">
                  <a:lnSpc>
                    <a:spcPct val="100000"/>
                  </a:lnSpc>
                  <a:spcBef>
                    <a:spcPts val="600"/>
                  </a:spcBef>
                  <a:buSzPct val="100000"/>
                  <a:buNone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Running time</a:t>
                </a:r>
              </a:p>
            </p:txBody>
          </p:sp>
        </p:grpSp>
        <p:sp>
          <p:nvSpPr>
            <p:cNvPr id="27" name="Rectangle 3">
              <a:extLst>
                <a:ext uri="{FF2B5EF4-FFF2-40B4-BE49-F238E27FC236}">
                  <a16:creationId xmlns:a16="http://schemas.microsoft.com/office/drawing/2014/main" id="{36AC625C-31BF-3037-923C-590D276C44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51968" y="4093352"/>
              <a:ext cx="3537884" cy="11125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 sz="2800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 sz="24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 sz="20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 sz="1800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In each iteration we divide the size of the search space by 2</a:t>
              </a: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ClrTx/>
                <a:buSzPct val="100000"/>
                <a:buNone/>
              </a:pP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How many times can we divide </a:t>
              </a:r>
              <a: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  <a:t>n</a:t>
              </a:r>
              <a:r>
                <a:rPr lang="en-US" sz="1600" dirty="0">
                  <a:solidFill>
                    <a:srgbClr val="000000"/>
                  </a:solidFill>
                  <a:latin typeface="Times New Roman"/>
                  <a:cs typeface="Times New Roman"/>
                </a:rPr>
                <a:t> by 2?   </a:t>
              </a:r>
              <a:br>
                <a:rPr lang="en-US" sz="1600" i="1" dirty="0">
                  <a:solidFill>
                    <a:srgbClr val="000000"/>
                  </a:solidFill>
                  <a:latin typeface="Times New Roman"/>
                  <a:cs typeface="Times New Roman"/>
                </a:rPr>
              </a:br>
              <a:endParaRPr lang="en-US" sz="1600" dirty="0">
                <a:solidFill>
                  <a:srgbClr val="000000"/>
                </a:solidFill>
                <a:latin typeface="Times New Roman"/>
                <a:cs typeface="Times New Roman"/>
              </a:endParaRPr>
            </a:p>
            <a:p>
              <a:pPr lvl="1">
                <a:buFont typeface="Wingdings" charset="0"/>
                <a:buNone/>
              </a:pPr>
              <a:endParaRPr lang="en-US" sz="1800" i="1" dirty="0">
                <a:solidFill>
                  <a:srgbClr val="000099"/>
                </a:solidFill>
                <a:latin typeface="Times New Roman"/>
                <a:cs typeface="Times New Roman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82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19356-36CF-2D7C-59AD-8F760A488D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942F4C47-0FFB-3558-65C0-E2E6A4EC81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sp>
        <p:nvSpPr>
          <p:cNvPr id="52" name="Text Box 43">
            <a:extLst>
              <a:ext uri="{FF2B5EF4-FFF2-40B4-BE49-F238E27FC236}">
                <a16:creationId xmlns:a16="http://schemas.microsoft.com/office/drawing/2014/main" id="{2552F3C3-89B2-8F2C-E548-17BD6587D9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55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4" name="Text Box 45">
            <a:extLst>
              <a:ext uri="{FF2B5EF4-FFF2-40B4-BE49-F238E27FC236}">
                <a16:creationId xmlns:a16="http://schemas.microsoft.com/office/drawing/2014/main" id="{16BF1304-37B9-4902-2C68-C0E4AD030E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340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5" name="Text Box 46">
            <a:extLst>
              <a:ext uri="{FF2B5EF4-FFF2-40B4-BE49-F238E27FC236}">
                <a16:creationId xmlns:a16="http://schemas.microsoft.com/office/drawing/2014/main" id="{367EABD4-1763-5781-46DB-64B64BFFD2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6" name="Text Box 47">
            <a:extLst>
              <a:ext uri="{FF2B5EF4-FFF2-40B4-BE49-F238E27FC236}">
                <a16:creationId xmlns:a16="http://schemas.microsoft.com/office/drawing/2014/main" id="{9CA225E3-A115-6A56-6386-E086BB2EF7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9938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57" name="Text Box 48">
            <a:extLst>
              <a:ext uri="{FF2B5EF4-FFF2-40B4-BE49-F238E27FC236}">
                <a16:creationId xmlns:a16="http://schemas.microsoft.com/office/drawing/2014/main" id="{11F316EF-CCB7-0868-69F2-A086712F8C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4741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8" name="Text Box 49">
            <a:extLst>
              <a:ext uri="{FF2B5EF4-FFF2-40B4-BE49-F238E27FC236}">
                <a16:creationId xmlns:a16="http://schemas.microsoft.com/office/drawing/2014/main" id="{4C854A93-CBA5-B907-AD1A-12DD8ED9F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335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59" name="Text Box 50">
            <a:extLst>
              <a:ext uri="{FF2B5EF4-FFF2-40B4-BE49-F238E27FC236}">
                <a16:creationId xmlns:a16="http://schemas.microsoft.com/office/drawing/2014/main" id="{58BA6FAD-05B1-136C-641B-D822419E79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1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</a:p>
        </p:txBody>
      </p:sp>
      <p:sp>
        <p:nvSpPr>
          <p:cNvPr id="60" name="Text Box 51">
            <a:extLst>
              <a:ext uri="{FF2B5EF4-FFF2-40B4-BE49-F238E27FC236}">
                <a16:creationId xmlns:a16="http://schemas.microsoft.com/office/drawing/2014/main" id="{E1D30074-B11D-9DDA-3A88-F755A85486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982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r>
          </a:p>
        </p:txBody>
      </p:sp>
      <p:sp>
        <p:nvSpPr>
          <p:cNvPr id="61" name="Text Box 52">
            <a:extLst>
              <a:ext uri="{FF2B5EF4-FFF2-40B4-BE49-F238E27FC236}">
                <a16:creationId xmlns:a16="http://schemas.microsoft.com/office/drawing/2014/main" id="{D4CDDBE5-5EF6-52DF-EC55-0D9A7A882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8786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</a:p>
        </p:txBody>
      </p:sp>
      <p:sp>
        <p:nvSpPr>
          <p:cNvPr id="62" name="Text Box 53">
            <a:extLst>
              <a:ext uri="{FF2B5EF4-FFF2-40B4-BE49-F238E27FC236}">
                <a16:creationId xmlns:a16="http://schemas.microsoft.com/office/drawing/2014/main" id="{3E22DAE0-79A4-8FF2-CB23-A44508114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590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</a:p>
        </p:txBody>
      </p:sp>
      <p:sp>
        <p:nvSpPr>
          <p:cNvPr id="63" name="Text Box 54">
            <a:extLst>
              <a:ext uri="{FF2B5EF4-FFF2-40B4-BE49-F238E27FC236}">
                <a16:creationId xmlns:a16="http://schemas.microsoft.com/office/drawing/2014/main" id="{198E8439-6FB8-EFA6-16BF-F7133EDC67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9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4" name="Text Box 55">
            <a:extLst>
              <a:ext uri="{FF2B5EF4-FFF2-40B4-BE49-F238E27FC236}">
                <a16:creationId xmlns:a16="http://schemas.microsoft.com/office/drawing/2014/main" id="{D9E9EB09-55F0-E6FA-FB1F-A7A0DF265C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762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5" name="Text Box 56">
            <a:extLst>
              <a:ext uri="{FF2B5EF4-FFF2-40B4-BE49-F238E27FC236}">
                <a16:creationId xmlns:a16="http://schemas.microsoft.com/office/drawing/2014/main" id="{748EC360-2E92-41B7-EE4F-0566BDE4A8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5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6" name="Text Box 57">
            <a:extLst>
              <a:ext uri="{FF2B5EF4-FFF2-40B4-BE49-F238E27FC236}">
                <a16:creationId xmlns:a16="http://schemas.microsoft.com/office/drawing/2014/main" id="{51A3E6D0-754A-4C08-AF82-6705E0BDFF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7360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80666DBE-FAA4-6DD8-5503-9184F2687E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163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8" name="Text Box 59">
            <a:extLst>
              <a:ext uri="{FF2B5EF4-FFF2-40B4-BE49-F238E27FC236}">
                <a16:creationId xmlns:a16="http://schemas.microsoft.com/office/drawing/2014/main" id="{A0C043CF-3ED6-DAFC-BCE4-6AD100571C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757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9" name="Text Box 60">
            <a:extLst>
              <a:ext uri="{FF2B5EF4-FFF2-40B4-BE49-F238E27FC236}">
                <a16:creationId xmlns:a16="http://schemas.microsoft.com/office/drawing/2014/main" id="{4E881DCD-2700-1C2A-D74D-C26D5B9138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5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70" name="Text Box 61">
            <a:extLst>
              <a:ext uri="{FF2B5EF4-FFF2-40B4-BE49-F238E27FC236}">
                <a16:creationId xmlns:a16="http://schemas.microsoft.com/office/drawing/2014/main" id="{E7E746A7-67B2-8AD1-A44A-4FE39DA141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404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1" name="Text Box 62">
            <a:extLst>
              <a:ext uri="{FF2B5EF4-FFF2-40B4-BE49-F238E27FC236}">
                <a16:creationId xmlns:a16="http://schemas.microsoft.com/office/drawing/2014/main" id="{54458DB2-39CD-C1C9-C3E5-1DEE8793C6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208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72" name="Text Box 63">
            <a:extLst>
              <a:ext uri="{FF2B5EF4-FFF2-40B4-BE49-F238E27FC236}">
                <a16:creationId xmlns:a16="http://schemas.microsoft.com/office/drawing/2014/main" id="{188F5B88-546E-803A-F39D-0F1BF5D135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012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F14E194-2795-4D64-3B10-2ADCC4F56D6E}"/>
              </a:ext>
            </a:extLst>
          </p:cNvPr>
          <p:cNvGrpSpPr/>
          <p:nvPr/>
        </p:nvGrpSpPr>
        <p:grpSpPr>
          <a:xfrm>
            <a:off x="0" y="5205911"/>
            <a:ext cx="3865416" cy="876500"/>
            <a:chOff x="-639355" y="5599727"/>
            <a:chExt cx="3865416" cy="876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C234133-3E7A-E906-B980-946D05196EFB}"/>
                    </a:ext>
                  </a:extLst>
                </p:cNvPr>
                <p:cNvSpPr txBox="1"/>
                <p:nvPr/>
              </p:nvSpPr>
              <p:spPr>
                <a:xfrm>
                  <a:off x="1817147" y="5645622"/>
                  <a:ext cx="1408914" cy="2770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Times New Roman"/>
                            <a:cs typeface="Times New Roman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b="1" i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b="1" i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b="1" baseline="-2500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smtClean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)</m:t>
                        </m:r>
                      </m:oMath>
                    </m:oMathPara>
                  </a14:m>
                  <a:b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</a:br>
                  <a:endParaRPr lang="en-IL" b="1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C234133-3E7A-E906-B980-946D05196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147" y="5645622"/>
                  <a:ext cx="1408914" cy="277064"/>
                </a:xfrm>
                <a:prstGeom prst="rect">
                  <a:avLst/>
                </a:prstGeom>
                <a:blipFill>
                  <a:blip r:embed="rId3"/>
                  <a:stretch>
                    <a:fillRect t="-17391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BD58E26F-D126-D875-5E1A-65832D8471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39355" y="5599727"/>
              <a:ext cx="2622157" cy="87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 algn="r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 time</a:t>
              </a:r>
            </a:p>
          </p:txBody>
        </p:sp>
      </p:grpSp>
      <p:sp>
        <p:nvSpPr>
          <p:cNvPr id="36" name="Rectangle 2">
            <a:extLst>
              <a:ext uri="{FF2B5EF4-FFF2-40B4-BE49-F238E27FC236}">
                <a16:creationId xmlns:a16="http://schemas.microsoft.com/office/drawing/2014/main" id="{4659285F-942D-5A76-88F4-F07B0AF3C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72" y="775589"/>
            <a:ext cx="4123793" cy="40718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22400" rIns="0" bIns="75600" anchor="t" anchorCtr="0">
            <a:noAutofit/>
          </a:bodyPr>
          <a:lstStyle/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Returns the index of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in a sorted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arr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, or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-1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if not found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Precondition: arr must be sorted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int indexOf(int x, int[] arr)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" name="Text Box 44">
            <a:extLst>
              <a:ext uri="{FF2B5EF4-FFF2-40B4-BE49-F238E27FC236}">
                <a16:creationId xmlns:a16="http://schemas.microsoft.com/office/drawing/2014/main" id="{58082989-9749-0AEE-3EF5-D140D15477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843" y="1097153"/>
            <a:ext cx="5769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arr</a:t>
            </a:r>
          </a:p>
        </p:txBody>
      </p:sp>
    </p:spTree>
    <p:extLst>
      <p:ext uri="{BB962C8B-B14F-4D97-AF65-F5344CB8AC3E}">
        <p14:creationId xmlns:p14="http://schemas.microsoft.com/office/powerpoint/2010/main" val="1594368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C62AC-9E80-F348-0C1A-6BA365077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0CADC31E-21A5-59C8-F62D-4FDDFA32EA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search</a:t>
            </a:r>
            <a:endParaRPr kumimoji="0" lang="en-US" sz="1800" dirty="0"/>
          </a:p>
        </p:txBody>
      </p:sp>
      <p:sp>
        <p:nvSpPr>
          <p:cNvPr id="73" name="Rectangle 37">
            <a:extLst>
              <a:ext uri="{FF2B5EF4-FFF2-40B4-BE49-F238E27FC236}">
                <a16:creationId xmlns:a16="http://schemas.microsoft.com/office/drawing/2014/main" id="{EB31D63F-D304-B42F-18BC-4F54848557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5538" y="1957102"/>
            <a:ext cx="3538725" cy="136474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noFill/>
            <a:miter lim="800000"/>
            <a:headEnd/>
            <a:tailEnd/>
          </a:ln>
        </p:spPr>
        <p:txBody>
          <a:bodyPr vert="horz" wrap="square" lIns="72000" tIns="108000" rIns="72000" bIns="1440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Font typeface="Wingdings" charset="0"/>
              <a:buNone/>
            </a:pP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Iteration</a:t>
            </a:r>
            <a:r>
              <a:rPr lang="en-US" sz="1200" dirty="0">
                <a:solidFill>
                  <a:srgbClr val="000000"/>
                </a:solidFill>
                <a:latin typeface="Consolas"/>
                <a:cs typeface="Consolas"/>
              </a:rPr>
              <a:t> </a:t>
            </a:r>
            <a:r>
              <a:rPr lang="en-US" sz="1100" dirty="0">
                <a:solidFill>
                  <a:srgbClr val="000000"/>
                </a:solidFill>
                <a:latin typeface="Consolas"/>
                <a:cs typeface="Consolas"/>
              </a:rPr>
              <a:t>low  high  med  arr[med]   </a:t>
            </a:r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</a:p>
          <a:p>
            <a:pPr>
              <a:lnSpc>
                <a:spcPct val="100000"/>
              </a:lnSpc>
              <a:spcBef>
                <a:spcPts val="400"/>
              </a:spcBef>
              <a:buFont typeface="Wingdings" charset="0"/>
              <a:buNone/>
            </a:pPr>
            <a:r>
              <a:rPr lang="en-US" sz="1400" dirty="0">
                <a:cs typeface="Courier New" charset="0"/>
              </a:rPr>
              <a:t>      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0           0        9        4          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            72 &gt; 20 ?</a:t>
            </a:r>
          </a:p>
          <a:p>
            <a:pPr>
              <a:lnSpc>
                <a:spcPct val="100000"/>
              </a:lnSpc>
              <a:spcBef>
                <a:spcPts val="400"/>
              </a:spcBef>
              <a:buFont typeface="Wingdings" charset="0"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1           5        9        7          83            72 &lt; 83 ?</a:t>
            </a:r>
          </a:p>
          <a:p>
            <a:pPr>
              <a:lnSpc>
                <a:spcPct val="100000"/>
              </a:lnSpc>
              <a:spcBef>
                <a:spcPts val="400"/>
              </a:spcBef>
              <a:buFont typeface="Wingdings" charset="0"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2           5        6        5          51            72 &gt; 51 ?</a:t>
            </a:r>
          </a:p>
          <a:p>
            <a:pPr>
              <a:lnSpc>
                <a:spcPct val="100000"/>
              </a:lnSpc>
              <a:spcBef>
                <a:spcPts val="400"/>
              </a:spcBef>
              <a:buFont typeface="Wingdings" charset="0"/>
              <a:buNone/>
            </a:pP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3           6        6        6          72            </a:t>
            </a:r>
            <a:r>
              <a:rPr lang="en-US" sz="1200" dirty="0">
                <a:solidFill>
                  <a:schemeClr val="tx1"/>
                </a:solidFill>
                <a:latin typeface="Times New Roman"/>
                <a:cs typeface="Times New Roman"/>
              </a:rPr>
              <a:t>72 = 72</a:t>
            </a:r>
            <a:endParaRPr lang="en-US" sz="1400" dirty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52" name="Text Box 43">
            <a:extLst>
              <a:ext uri="{FF2B5EF4-FFF2-40B4-BE49-F238E27FC236}">
                <a16:creationId xmlns:a16="http://schemas.microsoft.com/office/drawing/2014/main" id="{A739B5CC-E9D1-3222-15EE-8108A7F723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55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54" name="Text Box 45">
            <a:extLst>
              <a:ext uri="{FF2B5EF4-FFF2-40B4-BE49-F238E27FC236}">
                <a16:creationId xmlns:a16="http://schemas.microsoft.com/office/drawing/2014/main" id="{E858F2AF-1B54-2502-194C-2AB570C8D6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0340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55" name="Text Box 46">
            <a:extLst>
              <a:ext uri="{FF2B5EF4-FFF2-40B4-BE49-F238E27FC236}">
                <a16:creationId xmlns:a16="http://schemas.microsoft.com/office/drawing/2014/main" id="{69E60492-391D-CA5F-EF1E-375810E7CB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51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sp>
        <p:nvSpPr>
          <p:cNvPr id="56" name="Text Box 47">
            <a:extLst>
              <a:ext uri="{FF2B5EF4-FFF2-40B4-BE49-F238E27FC236}">
                <a16:creationId xmlns:a16="http://schemas.microsoft.com/office/drawing/2014/main" id="{C5DE91A6-1C0E-C1C4-4F20-B51E22E7CC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9938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57" name="Text Box 48">
            <a:extLst>
              <a:ext uri="{FF2B5EF4-FFF2-40B4-BE49-F238E27FC236}">
                <a16:creationId xmlns:a16="http://schemas.microsoft.com/office/drawing/2014/main" id="{32DFEAC3-21EB-B93A-4AAE-9D6E54897C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4741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</a:t>
            </a:r>
          </a:p>
        </p:txBody>
      </p:sp>
      <p:sp>
        <p:nvSpPr>
          <p:cNvPr id="58" name="Text Box 49">
            <a:extLst>
              <a:ext uri="{FF2B5EF4-FFF2-40B4-BE49-F238E27FC236}">
                <a16:creationId xmlns:a16="http://schemas.microsoft.com/office/drawing/2014/main" id="{514F15E8-7D05-F5FB-F932-3C417BBF19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8335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51</a:t>
            </a:r>
          </a:p>
        </p:txBody>
      </p:sp>
      <p:sp>
        <p:nvSpPr>
          <p:cNvPr id="59" name="Text Box 50">
            <a:extLst>
              <a:ext uri="{FF2B5EF4-FFF2-40B4-BE49-F238E27FC236}">
                <a16:creationId xmlns:a16="http://schemas.microsoft.com/office/drawing/2014/main" id="{07004C37-DCC9-B825-5E43-01EA52B65B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3139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72</a:t>
            </a:r>
          </a:p>
        </p:txBody>
      </p:sp>
      <p:sp>
        <p:nvSpPr>
          <p:cNvPr id="60" name="Text Box 51">
            <a:extLst>
              <a:ext uri="{FF2B5EF4-FFF2-40B4-BE49-F238E27FC236}">
                <a16:creationId xmlns:a16="http://schemas.microsoft.com/office/drawing/2014/main" id="{1FAC7508-1A88-7BD6-B4EA-106CDDD84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3982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83</a:t>
            </a:r>
          </a:p>
        </p:txBody>
      </p:sp>
      <p:sp>
        <p:nvSpPr>
          <p:cNvPr id="61" name="Text Box 52">
            <a:extLst>
              <a:ext uri="{FF2B5EF4-FFF2-40B4-BE49-F238E27FC236}">
                <a16:creationId xmlns:a16="http://schemas.microsoft.com/office/drawing/2014/main" id="{AEE74BEC-EAA8-8FBA-02B0-68D66C94C8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8786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91</a:t>
            </a:r>
          </a:p>
        </p:txBody>
      </p:sp>
      <p:sp>
        <p:nvSpPr>
          <p:cNvPr id="62" name="Text Box 53">
            <a:extLst>
              <a:ext uri="{FF2B5EF4-FFF2-40B4-BE49-F238E27FC236}">
                <a16:creationId xmlns:a16="http://schemas.microsoft.com/office/drawing/2014/main" id="{604AB64B-A66C-8651-F333-67385B1F6C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3590" y="1103093"/>
            <a:ext cx="304800" cy="30777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97</a:t>
            </a:r>
          </a:p>
        </p:txBody>
      </p:sp>
      <p:sp>
        <p:nvSpPr>
          <p:cNvPr id="63" name="Text Box 54">
            <a:extLst>
              <a:ext uri="{FF2B5EF4-FFF2-40B4-BE49-F238E27FC236}">
                <a16:creationId xmlns:a16="http://schemas.microsoft.com/office/drawing/2014/main" id="{5C3F097C-4A54-3093-BDAF-43BBFE8450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29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</p:txBody>
      </p:sp>
      <p:sp>
        <p:nvSpPr>
          <p:cNvPr id="64" name="Text Box 55">
            <a:extLst>
              <a:ext uri="{FF2B5EF4-FFF2-40B4-BE49-F238E27FC236}">
                <a16:creationId xmlns:a16="http://schemas.microsoft.com/office/drawing/2014/main" id="{199408C7-7022-12AD-F454-632BD4E82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7762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5" name="Text Box 56">
            <a:extLst>
              <a:ext uri="{FF2B5EF4-FFF2-40B4-BE49-F238E27FC236}">
                <a16:creationId xmlns:a16="http://schemas.microsoft.com/office/drawing/2014/main" id="{E8B2542E-5A89-F471-4FB2-ACC664674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325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66" name="Text Box 57">
            <a:extLst>
              <a:ext uri="{FF2B5EF4-FFF2-40B4-BE49-F238E27FC236}">
                <a16:creationId xmlns:a16="http://schemas.microsoft.com/office/drawing/2014/main" id="{0EFEA60C-55CE-6E66-8587-E32D7B0EF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37360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67" name="Text Box 58">
            <a:extLst>
              <a:ext uri="{FF2B5EF4-FFF2-40B4-BE49-F238E27FC236}">
                <a16:creationId xmlns:a16="http://schemas.microsoft.com/office/drawing/2014/main" id="{1B5BE562-90DE-750C-C07E-258E92AA41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42163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68" name="Text Box 59">
            <a:extLst>
              <a:ext uri="{FF2B5EF4-FFF2-40B4-BE49-F238E27FC236}">
                <a16:creationId xmlns:a16="http://schemas.microsoft.com/office/drawing/2014/main" id="{F95B040F-A0A2-B0D2-29CA-14312F436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5757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69" name="Text Box 60">
            <a:extLst>
              <a:ext uri="{FF2B5EF4-FFF2-40B4-BE49-F238E27FC236}">
                <a16:creationId xmlns:a16="http://schemas.microsoft.com/office/drawing/2014/main" id="{CB52D478-E504-D160-888B-D7712A77F2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50561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</a:p>
        </p:txBody>
      </p:sp>
      <p:sp>
        <p:nvSpPr>
          <p:cNvPr id="70" name="Text Box 61">
            <a:extLst>
              <a:ext uri="{FF2B5EF4-FFF2-40B4-BE49-F238E27FC236}">
                <a16:creationId xmlns:a16="http://schemas.microsoft.com/office/drawing/2014/main" id="{28F058DA-24F3-324B-CAF4-27A174BE2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51404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71" name="Text Box 62">
            <a:extLst>
              <a:ext uri="{FF2B5EF4-FFF2-40B4-BE49-F238E27FC236}">
                <a16:creationId xmlns:a16="http://schemas.microsoft.com/office/drawing/2014/main" id="{ED65D077-2726-64E8-70B5-EF7CD5D5E0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208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</a:p>
        </p:txBody>
      </p:sp>
      <p:sp>
        <p:nvSpPr>
          <p:cNvPr id="72" name="Text Box 63">
            <a:extLst>
              <a:ext uri="{FF2B5EF4-FFF2-40B4-BE49-F238E27FC236}">
                <a16:creationId xmlns:a16="http://schemas.microsoft.com/office/drawing/2014/main" id="{02ADEA70-17DC-4226-546D-1BA249EF89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61012" y="853941"/>
            <a:ext cx="304800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DEBD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rIns="0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65F60C0-36CB-D327-B8E3-59F2C74AE6F1}"/>
              </a:ext>
            </a:extLst>
          </p:cNvPr>
          <p:cNvGrpSpPr/>
          <p:nvPr/>
        </p:nvGrpSpPr>
        <p:grpSpPr>
          <a:xfrm>
            <a:off x="0" y="5205911"/>
            <a:ext cx="3865416" cy="876500"/>
            <a:chOff x="-639355" y="5599727"/>
            <a:chExt cx="3865416" cy="8765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28347BF3-F5D5-1617-8751-44DB9B7D9E7C}"/>
                    </a:ext>
                  </a:extLst>
                </p:cNvPr>
                <p:cNvSpPr txBox="1"/>
                <p:nvPr/>
              </p:nvSpPr>
              <p:spPr>
                <a:xfrm>
                  <a:off x="1817147" y="5645622"/>
                  <a:ext cx="1408914" cy="277064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Times New Roman"/>
                            <a:cs typeface="Times New Roman"/>
                          </a:rPr>
                          <m:t>= </m:t>
                        </m:r>
                        <m:r>
                          <m:rPr>
                            <m:nor/>
                          </m:rPr>
                          <a:rPr lang="en-US" b="1" i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O</m:t>
                        </m:r>
                        <m:r>
                          <m:rPr>
                            <m:nor/>
                          </m:rPr>
                          <a:rPr lang="en-US" b="1" i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log</m:t>
                        </m:r>
                        <m:r>
                          <m:rPr>
                            <m:nor/>
                          </m:rPr>
                          <a:rPr lang="en-US" b="1" baseline="-2500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b="1" i="1" smtClean="0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n</m:t>
                        </m:r>
                        <m:r>
                          <m:rPr>
                            <m:nor/>
                          </m:rPr>
                          <a:rPr lang="en-US" b="1">
                            <a:solidFill>
                              <a:srgbClr val="0037C0"/>
                            </a:solidFill>
                            <a:latin typeface="Times New Roman"/>
                            <a:cs typeface="Times New Roman"/>
                          </a:rPr>
                          <m:t>)</m:t>
                        </m:r>
                      </m:oMath>
                    </m:oMathPara>
                  </a14:m>
                  <a:br>
                    <a:rPr lang="en-US" b="1" i="1" dirty="0">
                      <a:solidFill>
                        <a:srgbClr val="0037C0"/>
                      </a:solidFill>
                      <a:latin typeface="Times New Roman"/>
                      <a:cs typeface="Times New Roman"/>
                    </a:rPr>
                  </a:br>
                  <a:endParaRPr lang="en-IL" b="1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5C234133-3E7A-E906-B980-946D05196E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7147" y="5645622"/>
                  <a:ext cx="1408914" cy="277064"/>
                </a:xfrm>
                <a:prstGeom prst="rect">
                  <a:avLst/>
                </a:prstGeom>
                <a:blipFill>
                  <a:blip r:embed="rId3"/>
                  <a:stretch>
                    <a:fillRect t="-17391" b="-4347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16">
              <a:extLst>
                <a:ext uri="{FF2B5EF4-FFF2-40B4-BE49-F238E27FC236}">
                  <a16:creationId xmlns:a16="http://schemas.microsoft.com/office/drawing/2014/main" id="{6F90309F-1B21-E368-3C4E-C038D16516E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639355" y="5599727"/>
              <a:ext cx="2622157" cy="8765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 algn="r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 time</a:t>
              </a:r>
            </a:p>
          </p:txBody>
        </p:sp>
      </p:grpSp>
      <p:sp>
        <p:nvSpPr>
          <p:cNvPr id="40" name="Text Box 44">
            <a:extLst>
              <a:ext uri="{FF2B5EF4-FFF2-40B4-BE49-F238E27FC236}">
                <a16:creationId xmlns:a16="http://schemas.microsoft.com/office/drawing/2014/main" id="{D22C400E-C066-CCF8-A417-F1CFF64665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2899" y="1554537"/>
            <a:ext cx="289560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Times New Roman"/>
                <a:cs typeface="Times New Roman"/>
              </a:rPr>
              <a:t>   </a:t>
            </a:r>
            <a:r>
              <a:rPr lang="en-US" sz="1400" dirty="0">
                <a:latin typeface="Times New Roman"/>
                <a:cs typeface="Times New Roman"/>
              </a:rPr>
              <a:t>Simulating  </a:t>
            </a:r>
            <a:r>
              <a:rPr lang="en-US" sz="1200" dirty="0">
                <a:latin typeface="Consolas"/>
                <a:cs typeface="Consolas"/>
              </a:rPr>
              <a:t>indexOf(72,</a:t>
            </a:r>
            <a:r>
              <a:rPr lang="en-US" sz="800" dirty="0">
                <a:latin typeface="Consolas"/>
                <a:cs typeface="Consolas"/>
              </a:rPr>
              <a:t> </a:t>
            </a:r>
            <a:r>
              <a:rPr lang="en-US" sz="1200" dirty="0">
                <a:latin typeface="Consolas"/>
                <a:cs typeface="Consolas"/>
              </a:rPr>
              <a:t>arr):</a:t>
            </a:r>
          </a:p>
        </p:txBody>
      </p:sp>
      <p:sp>
        <p:nvSpPr>
          <p:cNvPr id="36" name="Rectangle 2">
            <a:extLst>
              <a:ext uri="{FF2B5EF4-FFF2-40B4-BE49-F238E27FC236}">
                <a16:creationId xmlns:a16="http://schemas.microsoft.com/office/drawing/2014/main" id="{7E26205A-A75B-BD78-7AD3-ED34831E1E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672" y="775589"/>
            <a:ext cx="4123793" cy="4071833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08000" tIns="122400" rIns="0" bIns="75600" anchor="t" anchorCtr="0">
            <a:noAutofit/>
          </a:bodyPr>
          <a:lstStyle/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Returns the index of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in a sorted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arr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, or </a:t>
            </a:r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ea typeface="Monaco"/>
                <a:cs typeface="Consolas" panose="020B0609020204030204" pitchFamily="49" charset="0"/>
              </a:rPr>
              <a:t>-1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 if not found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Precondition: arr must be sorted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public static int indexOf(int x, int[] arr)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int low = 0;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int high = arr.length - 1;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while (low &lt;= high)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int med = (low + high) / 2;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if (arr[med] == x)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return med;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if (x &lt; arr[med])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high = med - 1;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} else {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    low = med + 1;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}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ea typeface="Monaco"/>
                <a:cs typeface="Times New Roman" panose="02020603050405020304" pitchFamily="18" charset="0"/>
              </a:rPr>
              <a:t>// Value not found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    return -1;</a:t>
            </a:r>
          </a:p>
          <a:p>
            <a:pPr>
              <a:lnSpc>
                <a:spcPts val="1640"/>
              </a:lnSpc>
            </a:pPr>
            <a:r>
              <a:rPr lang="en-US" sz="1200" dirty="0">
                <a:latin typeface="Consolas"/>
                <a:ea typeface="Monaco"/>
                <a:cs typeface="Consolas"/>
              </a:rPr>
              <a:t>}</a:t>
            </a:r>
            <a:endParaRPr lang="en-US" sz="1200" dirty="0">
              <a:latin typeface="Consolas"/>
              <a:ea typeface="Consolas"/>
              <a:cs typeface="Consolas"/>
            </a:endParaRPr>
          </a:p>
        </p:txBody>
      </p:sp>
      <p:sp>
        <p:nvSpPr>
          <p:cNvPr id="3" name="Text Box 44">
            <a:extLst>
              <a:ext uri="{FF2B5EF4-FFF2-40B4-BE49-F238E27FC236}">
                <a16:creationId xmlns:a16="http://schemas.microsoft.com/office/drawing/2014/main" id="{1D5C302E-AEEC-F4EC-2E78-FFD04DED48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46843" y="1097153"/>
            <a:ext cx="57693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CCCC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400" dirty="0">
                <a:latin typeface="Consolas"/>
                <a:cs typeface="Consolas"/>
              </a:rPr>
              <a:t>arr</a:t>
            </a:r>
          </a:p>
        </p:txBody>
      </p:sp>
    </p:spTree>
    <p:extLst>
      <p:ext uri="{BB962C8B-B14F-4D97-AF65-F5344CB8AC3E}">
        <p14:creationId xmlns:p14="http://schemas.microsoft.com/office/powerpoint/2010/main" val="27518984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Binary vs sequential search</a:t>
            </a:r>
            <a:endParaRPr kumimoji="0" lang="en-US" sz="1800" dirty="0"/>
          </a:p>
        </p:txBody>
      </p:sp>
      <p:grpSp>
        <p:nvGrpSpPr>
          <p:cNvPr id="3" name="Group 2"/>
          <p:cNvGrpSpPr/>
          <p:nvPr/>
        </p:nvGrpSpPr>
        <p:grpSpPr>
          <a:xfrm>
            <a:off x="4114800" y="197041"/>
            <a:ext cx="4965699" cy="3644709"/>
            <a:chOff x="4114800" y="197041"/>
            <a:chExt cx="4965699" cy="3644709"/>
          </a:xfrm>
        </p:grpSpPr>
        <p:sp>
          <p:nvSpPr>
            <p:cNvPr id="30" name="Line 38"/>
            <p:cNvSpPr>
              <a:spLocks noChangeShapeType="1"/>
            </p:cNvSpPr>
            <p:nvPr/>
          </p:nvSpPr>
          <p:spPr bwMode="auto">
            <a:xfrm flipV="1">
              <a:off x="4764088" y="197041"/>
              <a:ext cx="3029519" cy="3460558"/>
            </a:xfrm>
            <a:prstGeom prst="line">
              <a:avLst/>
            </a:prstGeom>
            <a:noFill/>
            <a:ln w="254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31" name="Rectangle 39"/>
            <p:cNvSpPr>
              <a:spLocks noChangeArrowheads="1"/>
            </p:cNvSpPr>
            <p:nvPr/>
          </p:nvSpPr>
          <p:spPr bwMode="auto">
            <a:xfrm>
              <a:off x="6230769" y="1081962"/>
              <a:ext cx="644530" cy="3309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indent="127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b="1" i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O</a:t>
              </a:r>
              <a:r>
                <a:rPr lang="en-US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(</a:t>
              </a:r>
              <a:r>
                <a:rPr lang="en-US" b="1" i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n</a:t>
              </a:r>
              <a:r>
                <a:rPr lang="en-US" b="1" dirty="0">
                  <a:solidFill>
                    <a:srgbClr val="0037C0"/>
                  </a:solidFill>
                  <a:latin typeface="Times New Roman"/>
                  <a:cs typeface="Times New Roman"/>
                </a:rPr>
                <a:t>)</a:t>
              </a:r>
            </a:p>
          </p:txBody>
        </p:sp>
        <p:grpSp>
          <p:nvGrpSpPr>
            <p:cNvPr id="32" name="Group 40"/>
            <p:cNvGrpSpPr>
              <a:grpSpLocks/>
            </p:cNvGrpSpPr>
            <p:nvPr/>
          </p:nvGrpSpPr>
          <p:grpSpPr bwMode="auto">
            <a:xfrm>
              <a:off x="4114800" y="828675"/>
              <a:ext cx="4965699" cy="3013075"/>
              <a:chOff x="2592" y="506"/>
              <a:chExt cx="3128" cy="1898"/>
            </a:xfrm>
          </p:grpSpPr>
          <p:sp>
            <p:nvSpPr>
              <p:cNvPr id="33" name="Line 41"/>
              <p:cNvSpPr>
                <a:spLocks noChangeShapeType="1"/>
              </p:cNvSpPr>
              <p:nvPr/>
            </p:nvSpPr>
            <p:spPr bwMode="auto">
              <a:xfrm flipH="1">
                <a:off x="3001" y="749"/>
                <a:ext cx="10" cy="1555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4" name="Line 42"/>
              <p:cNvSpPr>
                <a:spLocks noChangeShapeType="1"/>
              </p:cNvSpPr>
              <p:nvPr/>
            </p:nvSpPr>
            <p:spPr bwMode="auto">
              <a:xfrm>
                <a:off x="3011" y="2304"/>
                <a:ext cx="1872" cy="0"/>
              </a:xfrm>
              <a:prstGeom prst="line">
                <a:avLst/>
              </a:prstGeom>
              <a:noFill/>
              <a:ln w="25400">
                <a:solidFill>
                  <a:schemeClr val="accent2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5" name="Rectangle 43"/>
              <p:cNvSpPr>
                <a:spLocks noChangeArrowheads="1"/>
              </p:cNvSpPr>
              <p:nvPr/>
            </p:nvSpPr>
            <p:spPr bwMode="auto">
              <a:xfrm>
                <a:off x="2592" y="506"/>
                <a:ext cx="1194" cy="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anchorCtr="1"/>
              <a:lstStyle/>
              <a:p>
                <a:pPr eaLnBrk="1" hangingPunct="1">
                  <a:lnSpc>
                    <a:spcPct val="90000"/>
                  </a:lnSpc>
                  <a:spcBef>
                    <a:spcPct val="40000"/>
                  </a:spcBef>
                  <a:buClr>
                    <a:srgbClr val="000099"/>
                  </a:buClr>
                  <a:buFont typeface="Wingdings" charset="0"/>
                  <a:buNone/>
                </a:pPr>
                <a:r>
                  <a:rPr lang="en-US" sz="1200" dirty="0">
                    <a:latin typeface="Times New Roman"/>
                    <a:cs typeface="Times New Roman"/>
                  </a:rPr>
                  <a:t>running tine</a:t>
                </a:r>
                <a:br>
                  <a:rPr lang="en-US" sz="1200" dirty="0">
                    <a:latin typeface="Times New Roman"/>
                    <a:cs typeface="Times New Roman"/>
                  </a:rPr>
                </a:br>
                <a:r>
                  <a:rPr lang="en-US" sz="1200" dirty="0">
                    <a:latin typeface="Times New Roman"/>
                    <a:cs typeface="Times New Roman"/>
                  </a:rPr>
                  <a:t>(worst case)</a:t>
                </a:r>
                <a:endParaRPr lang="en-US" sz="1200" b="1" dirty="0">
                  <a:solidFill>
                    <a:srgbClr val="000099"/>
                  </a:solidFill>
                  <a:latin typeface="Times New Roman"/>
                  <a:cs typeface="Times New Roman"/>
                </a:endParaRPr>
              </a:p>
            </p:txBody>
          </p:sp>
          <p:sp>
            <p:nvSpPr>
              <p:cNvPr id="36" name="Rectangle 44"/>
              <p:cNvSpPr>
                <a:spLocks noChangeArrowheads="1"/>
              </p:cNvSpPr>
              <p:nvPr/>
            </p:nvSpPr>
            <p:spPr bwMode="auto">
              <a:xfrm>
                <a:off x="4904" y="2228"/>
                <a:ext cx="816" cy="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anchorCtr="1"/>
              <a:lstStyle/>
              <a:p>
                <a:pPr marL="342900" indent="-342900" algn="l" eaLnBrk="1" hangingPunct="1">
                  <a:lnSpc>
                    <a:spcPct val="90000"/>
                  </a:lnSpc>
                  <a:spcBef>
                    <a:spcPct val="40000"/>
                  </a:spcBef>
                  <a:buClr>
                    <a:srgbClr val="000099"/>
                  </a:buClr>
                  <a:buFont typeface="Wingdings" charset="0"/>
                  <a:buNone/>
                </a:pPr>
                <a:r>
                  <a:rPr lang="en-US" sz="1200" dirty="0">
                    <a:latin typeface="Times New Roman"/>
                    <a:cs typeface="Times New Roman"/>
                  </a:rPr>
                  <a:t>input size: </a:t>
                </a:r>
                <a:r>
                  <a:rPr lang="en-US" sz="1400" i="1" dirty="0">
                    <a:solidFill>
                      <a:srgbClr val="000066"/>
                    </a:solidFill>
                    <a:latin typeface="Times New Roman"/>
                    <a:cs typeface="Times New Roman"/>
                  </a:rPr>
                  <a:t>n</a:t>
                </a:r>
              </a:p>
            </p:txBody>
          </p:sp>
        </p:grpSp>
        <p:grpSp>
          <p:nvGrpSpPr>
            <p:cNvPr id="37" name="Group 45"/>
            <p:cNvGrpSpPr>
              <a:grpSpLocks/>
            </p:cNvGrpSpPr>
            <p:nvPr/>
          </p:nvGrpSpPr>
          <p:grpSpPr bwMode="auto">
            <a:xfrm>
              <a:off x="4724403" y="2663825"/>
              <a:ext cx="3518537" cy="917575"/>
              <a:chOff x="2999" y="1623"/>
              <a:chExt cx="2120" cy="578"/>
            </a:xfrm>
          </p:grpSpPr>
          <p:sp>
            <p:nvSpPr>
              <p:cNvPr id="38" name="Arc 46"/>
              <p:cNvSpPr>
                <a:spLocks/>
              </p:cNvSpPr>
              <p:nvPr/>
            </p:nvSpPr>
            <p:spPr bwMode="auto">
              <a:xfrm rot="10561071" flipV="1">
                <a:off x="2999" y="1953"/>
                <a:ext cx="1884" cy="248"/>
              </a:xfrm>
              <a:custGeom>
                <a:avLst/>
                <a:gdLst>
                  <a:gd name="G0" fmla="+- 0 0 0"/>
                  <a:gd name="G1" fmla="+- 21599 0 0"/>
                  <a:gd name="G2" fmla="+- 21600 0 0"/>
                  <a:gd name="T0" fmla="*/ 172 w 21596"/>
                  <a:gd name="T1" fmla="*/ 0 h 21599"/>
                  <a:gd name="T2" fmla="*/ 21596 w 21596"/>
                  <a:gd name="T3" fmla="*/ 21208 h 21599"/>
                  <a:gd name="T4" fmla="*/ 0 w 21596"/>
                  <a:gd name="T5" fmla="*/ 21599 h 21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96" h="21599" fill="none" extrusionOk="0">
                    <a:moveTo>
                      <a:pt x="172" y="-1"/>
                    </a:moveTo>
                    <a:cubicBezTo>
                      <a:pt x="11881" y="92"/>
                      <a:pt x="21384" y="9499"/>
                      <a:pt x="21596" y="21207"/>
                    </a:cubicBezTo>
                  </a:path>
                  <a:path w="21596" h="21599" stroke="0" extrusionOk="0">
                    <a:moveTo>
                      <a:pt x="172" y="-1"/>
                    </a:moveTo>
                    <a:cubicBezTo>
                      <a:pt x="11881" y="92"/>
                      <a:pt x="21384" y="9499"/>
                      <a:pt x="21596" y="21207"/>
                    </a:cubicBezTo>
                    <a:lnTo>
                      <a:pt x="0" y="21599"/>
                    </a:lnTo>
                    <a:close/>
                  </a:path>
                </a:pathLst>
              </a:custGeom>
              <a:noFill/>
              <a:ln w="25400">
                <a:solidFill>
                  <a:srgbClr val="CC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C0C6E0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39" name="Rectangle 47"/>
              <p:cNvSpPr>
                <a:spLocks noChangeArrowheads="1"/>
              </p:cNvSpPr>
              <p:nvPr/>
            </p:nvSpPr>
            <p:spPr bwMode="auto">
              <a:xfrm>
                <a:off x="4280" y="1623"/>
                <a:ext cx="839" cy="2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0" tIns="0" anchorCtr="1"/>
              <a:lstStyle/>
              <a:p>
                <a:pPr indent="12700" algn="l" eaLnBrk="1" hangingPunct="1">
                  <a:lnSpc>
                    <a:spcPct val="90000"/>
                  </a:lnSpc>
                  <a:spcBef>
                    <a:spcPct val="40000"/>
                  </a:spcBef>
                  <a:buClr>
                    <a:srgbClr val="000099"/>
                  </a:buClr>
                  <a:buFont typeface="Wingdings" charset="0"/>
                  <a:buNone/>
                </a:pPr>
                <a:r>
                  <a:rPr lang="en-US" b="1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b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(log</a:t>
                </a:r>
                <a:r>
                  <a:rPr lang="en-US" b="1" baseline="-25000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b="1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US" b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)</a:t>
                </a:r>
              </a:p>
            </p:txBody>
          </p:sp>
        </p:grpSp>
        <p:sp>
          <p:nvSpPr>
            <p:cNvPr id="40" name="Rectangle 39"/>
            <p:cNvSpPr>
              <a:spLocks noChangeArrowheads="1"/>
            </p:cNvSpPr>
            <p:nvPr/>
          </p:nvSpPr>
          <p:spPr bwMode="auto">
            <a:xfrm>
              <a:off x="5126623" y="1729258"/>
              <a:ext cx="1532351" cy="390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indent="127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sequential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search</a:t>
              </a: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5316360" y="2834481"/>
              <a:ext cx="1532351" cy="39004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indent="127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binary</a:t>
              </a:r>
              <a:br>
                <a:rPr lang="en-US" sz="1200" dirty="0">
                  <a:latin typeface="Times New Roman"/>
                  <a:cs typeface="Times New Roman"/>
                </a:rPr>
              </a:br>
              <a:r>
                <a:rPr lang="en-US" sz="1200" dirty="0">
                  <a:latin typeface="Times New Roman"/>
                  <a:cs typeface="Times New Roman"/>
                </a:rPr>
                <a:t>search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457200" y="665050"/>
            <a:ext cx="3770490" cy="3087454"/>
            <a:chOff x="457200" y="665050"/>
            <a:chExt cx="3770490" cy="3087454"/>
          </a:xfrm>
        </p:grpSpPr>
        <p:sp>
          <p:nvSpPr>
            <p:cNvPr id="43" name="Rectangle 59" descr="Bouquet"/>
            <p:cNvSpPr>
              <a:spLocks noChangeArrowheads="1"/>
            </p:cNvSpPr>
            <p:nvPr/>
          </p:nvSpPr>
          <p:spPr bwMode="auto">
            <a:xfrm>
              <a:off x="3263900" y="34477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30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4" name="Rectangle 60" descr="Bouquet"/>
            <p:cNvSpPr>
              <a:spLocks noChangeArrowheads="1"/>
            </p:cNvSpPr>
            <p:nvPr/>
          </p:nvSpPr>
          <p:spPr bwMode="auto">
            <a:xfrm>
              <a:off x="1854200" y="34477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1,000,000,000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5" name="Rectangle 61" descr="Bouquet"/>
            <p:cNvSpPr>
              <a:spLocks noChangeArrowheads="1"/>
            </p:cNvSpPr>
            <p:nvPr/>
          </p:nvSpPr>
          <p:spPr bwMode="auto">
            <a:xfrm>
              <a:off x="457200" y="34477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1,000,000,000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6" name="Rectangle 62" descr="Bouquet"/>
            <p:cNvSpPr>
              <a:spLocks noChangeArrowheads="1"/>
            </p:cNvSpPr>
            <p:nvPr/>
          </p:nvSpPr>
          <p:spPr bwMode="auto">
            <a:xfrm>
              <a:off x="3263900" y="31429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20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7" name="Rectangle 63" descr="Bouquet"/>
            <p:cNvSpPr>
              <a:spLocks noChangeArrowheads="1"/>
            </p:cNvSpPr>
            <p:nvPr/>
          </p:nvSpPr>
          <p:spPr bwMode="auto">
            <a:xfrm>
              <a:off x="1854200" y="31429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8" name="Rectangle 64" descr="Bouquet"/>
            <p:cNvSpPr>
              <a:spLocks noChangeArrowheads="1"/>
            </p:cNvSpPr>
            <p:nvPr/>
          </p:nvSpPr>
          <p:spPr bwMode="auto">
            <a:xfrm>
              <a:off x="457200" y="31429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49" name="Rectangle 65" descr="Bouquet"/>
            <p:cNvSpPr>
              <a:spLocks noChangeArrowheads="1"/>
            </p:cNvSpPr>
            <p:nvPr/>
          </p:nvSpPr>
          <p:spPr bwMode="auto">
            <a:xfrm>
              <a:off x="3263900" y="28381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0" name="Rectangle 66" descr="Bouquet"/>
            <p:cNvSpPr>
              <a:spLocks noChangeArrowheads="1"/>
            </p:cNvSpPr>
            <p:nvPr/>
          </p:nvSpPr>
          <p:spPr bwMode="auto">
            <a:xfrm>
              <a:off x="1854200" y="28381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1" name="Rectangle 67" descr="Bouquet"/>
            <p:cNvSpPr>
              <a:spLocks noChangeArrowheads="1"/>
            </p:cNvSpPr>
            <p:nvPr/>
          </p:nvSpPr>
          <p:spPr bwMode="auto">
            <a:xfrm>
              <a:off x="457200" y="28381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1,000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2" name="Rectangle 68" descr="Bouquet"/>
            <p:cNvSpPr>
              <a:spLocks noChangeArrowheads="1"/>
            </p:cNvSpPr>
            <p:nvPr/>
          </p:nvSpPr>
          <p:spPr bwMode="auto">
            <a:xfrm>
              <a:off x="3263900" y="25333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7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3" name="Rectangle 69" descr="Bouquet"/>
            <p:cNvSpPr>
              <a:spLocks noChangeArrowheads="1"/>
            </p:cNvSpPr>
            <p:nvPr/>
          </p:nvSpPr>
          <p:spPr bwMode="auto">
            <a:xfrm>
              <a:off x="1854200" y="25333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4" name="Rectangle 70" descr="Bouquet"/>
            <p:cNvSpPr>
              <a:spLocks noChangeArrowheads="1"/>
            </p:cNvSpPr>
            <p:nvPr/>
          </p:nvSpPr>
          <p:spPr bwMode="auto">
            <a:xfrm>
              <a:off x="457200" y="25333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100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5" name="Rectangle 71" descr="Bouquet"/>
            <p:cNvSpPr>
              <a:spLocks noChangeArrowheads="1"/>
            </p:cNvSpPr>
            <p:nvPr/>
          </p:nvSpPr>
          <p:spPr bwMode="auto">
            <a:xfrm>
              <a:off x="3263900" y="22285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6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6" name="Rectangle 72" descr="Bouquet"/>
            <p:cNvSpPr>
              <a:spLocks noChangeArrowheads="1"/>
            </p:cNvSpPr>
            <p:nvPr/>
          </p:nvSpPr>
          <p:spPr bwMode="auto">
            <a:xfrm>
              <a:off x="1854200" y="22285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64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7" name="Rectangle 73" descr="Bouquet"/>
            <p:cNvSpPr>
              <a:spLocks noChangeArrowheads="1"/>
            </p:cNvSpPr>
            <p:nvPr/>
          </p:nvSpPr>
          <p:spPr bwMode="auto">
            <a:xfrm>
              <a:off x="457200" y="22285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64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8" name="Rectangle 74" descr="Bouquet"/>
            <p:cNvSpPr>
              <a:spLocks noChangeArrowheads="1"/>
            </p:cNvSpPr>
            <p:nvPr/>
          </p:nvSpPr>
          <p:spPr bwMode="auto">
            <a:xfrm>
              <a:off x="3263900" y="19237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5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59" name="Rectangle 75" descr="Bouquet"/>
            <p:cNvSpPr>
              <a:spLocks noChangeArrowheads="1"/>
            </p:cNvSpPr>
            <p:nvPr/>
          </p:nvSpPr>
          <p:spPr bwMode="auto">
            <a:xfrm>
              <a:off x="1854200" y="19237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32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0" name="Rectangle 76" descr="Bouquet"/>
            <p:cNvSpPr>
              <a:spLocks noChangeArrowheads="1"/>
            </p:cNvSpPr>
            <p:nvPr/>
          </p:nvSpPr>
          <p:spPr bwMode="auto">
            <a:xfrm>
              <a:off x="457200" y="19237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32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1" name="Rectangle 77" descr="Bouquet"/>
            <p:cNvSpPr>
              <a:spLocks noChangeArrowheads="1"/>
            </p:cNvSpPr>
            <p:nvPr/>
          </p:nvSpPr>
          <p:spPr bwMode="auto">
            <a:xfrm>
              <a:off x="3263900" y="16189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4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2" name="Rectangle 78" descr="Bouquet"/>
            <p:cNvSpPr>
              <a:spLocks noChangeArrowheads="1"/>
            </p:cNvSpPr>
            <p:nvPr/>
          </p:nvSpPr>
          <p:spPr bwMode="auto">
            <a:xfrm>
              <a:off x="1854200" y="16189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16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3" name="Rectangle 79" descr="Bouquet"/>
            <p:cNvSpPr>
              <a:spLocks noChangeArrowheads="1"/>
            </p:cNvSpPr>
            <p:nvPr/>
          </p:nvSpPr>
          <p:spPr bwMode="auto">
            <a:xfrm>
              <a:off x="457200" y="16189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16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4" name="Rectangle 80" descr="Bouquet"/>
            <p:cNvSpPr>
              <a:spLocks noChangeArrowheads="1"/>
            </p:cNvSpPr>
            <p:nvPr/>
          </p:nvSpPr>
          <p:spPr bwMode="auto">
            <a:xfrm>
              <a:off x="3263900" y="1314104"/>
              <a:ext cx="736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3</a:t>
              </a:r>
            </a:p>
          </p:txBody>
        </p:sp>
        <p:sp>
          <p:nvSpPr>
            <p:cNvPr id="65" name="Rectangle 81" descr="Bouquet"/>
            <p:cNvSpPr>
              <a:spLocks noChangeArrowheads="1"/>
            </p:cNvSpPr>
            <p:nvPr/>
          </p:nvSpPr>
          <p:spPr bwMode="auto">
            <a:xfrm>
              <a:off x="1854200" y="13141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8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6" name="Rectangle 82" descr="Bouquet"/>
            <p:cNvSpPr>
              <a:spLocks noChangeArrowheads="1"/>
            </p:cNvSpPr>
            <p:nvPr/>
          </p:nvSpPr>
          <p:spPr bwMode="auto">
            <a:xfrm>
              <a:off x="457200" y="13141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8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7" name="Rectangle 83" descr="Bouquet"/>
            <p:cNvSpPr>
              <a:spLocks noChangeArrowheads="1"/>
            </p:cNvSpPr>
            <p:nvPr/>
          </p:nvSpPr>
          <p:spPr bwMode="auto">
            <a:xfrm>
              <a:off x="2752088" y="1009304"/>
              <a:ext cx="1304546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O(log</a:t>
              </a:r>
              <a:r>
                <a:rPr lang="en-US" sz="1400" baseline="-25000" dirty="0">
                  <a:latin typeface="Times New Roman"/>
                  <a:cs typeface="Times New Roman"/>
                </a:rPr>
                <a:t>2</a:t>
              </a:r>
              <a:r>
                <a:rPr lang="en-US" sz="1600" i="1" dirty="0">
                  <a:latin typeface="Times New Roman"/>
                  <a:cs typeface="Times New Roman"/>
                </a:rPr>
                <a:t>n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8" name="Rectangle 84" descr="Bouquet"/>
            <p:cNvSpPr>
              <a:spLocks noChangeArrowheads="1"/>
            </p:cNvSpPr>
            <p:nvPr/>
          </p:nvSpPr>
          <p:spPr bwMode="auto">
            <a:xfrm>
              <a:off x="1854200" y="1009304"/>
              <a:ext cx="14097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400" dirty="0">
                  <a:latin typeface="Times New Roman"/>
                  <a:cs typeface="Times New Roman"/>
                </a:rPr>
                <a:t>O(</a:t>
              </a:r>
              <a:r>
                <a:rPr lang="en-US" sz="1600" i="1" dirty="0">
                  <a:latin typeface="Times New Roman"/>
                  <a:cs typeface="Times New Roman"/>
                </a:rPr>
                <a:t>n</a:t>
              </a:r>
              <a:r>
                <a:rPr lang="en-US" sz="1400" dirty="0">
                  <a:latin typeface="Times New Roman"/>
                  <a:cs typeface="Times New Roman"/>
                </a:rPr>
                <a:t>)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69" name="Rectangle 85" descr="Bouquet"/>
            <p:cNvSpPr>
              <a:spLocks noChangeArrowheads="1"/>
            </p:cNvSpPr>
            <p:nvPr/>
          </p:nvSpPr>
          <p:spPr bwMode="auto">
            <a:xfrm>
              <a:off x="457200" y="1009304"/>
              <a:ext cx="13970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blipFill dpi="0" rotWithShape="0">
                    <a:blip r:embed="rId3"/>
                    <a:srcRect/>
                    <a:tile tx="0" ty="0" sx="100000" sy="100000" flip="none" algn="tl"/>
                  </a:blip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b"/>
            <a:lstStyle/>
            <a:p>
              <a:pPr algn="r" rtl="1" fontAlgn="b"/>
              <a:r>
                <a:rPr lang="en-US" sz="1600" i="1" dirty="0">
                  <a:latin typeface="Times New Roman"/>
                  <a:cs typeface="Times New Roman"/>
                </a:rPr>
                <a:t>n</a:t>
              </a:r>
              <a:r>
                <a:rPr lang="en-US" sz="1400" b="1" dirty="0">
                  <a:latin typeface="Times New Roman"/>
                  <a:cs typeface="Times New Roman"/>
                </a:rPr>
                <a:t> </a:t>
              </a:r>
              <a:endParaRPr lang="en-US" sz="2400" dirty="0">
                <a:latin typeface="Times New Roman"/>
                <a:cs typeface="Times New Roman"/>
              </a:endParaRPr>
            </a:p>
          </p:txBody>
        </p:sp>
        <p:sp>
          <p:nvSpPr>
            <p:cNvPr id="70" name="Line 86"/>
            <p:cNvSpPr>
              <a:spLocks noChangeShapeType="1"/>
            </p:cNvSpPr>
            <p:nvPr/>
          </p:nvSpPr>
          <p:spPr bwMode="auto">
            <a:xfrm>
              <a:off x="457200" y="1314104"/>
              <a:ext cx="3543300" cy="0"/>
            </a:xfrm>
            <a:prstGeom prst="line">
              <a:avLst/>
            </a:pr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1" name="Line 87"/>
            <p:cNvSpPr>
              <a:spLocks noChangeShapeType="1"/>
            </p:cNvSpPr>
            <p:nvPr/>
          </p:nvSpPr>
          <p:spPr bwMode="auto">
            <a:xfrm>
              <a:off x="457200" y="1009304"/>
              <a:ext cx="35433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2" name="Line 88"/>
            <p:cNvSpPr>
              <a:spLocks noChangeShapeType="1"/>
            </p:cNvSpPr>
            <p:nvPr/>
          </p:nvSpPr>
          <p:spPr bwMode="auto">
            <a:xfrm>
              <a:off x="457200" y="1009304"/>
              <a:ext cx="0" cy="27432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3" name="Line 89"/>
            <p:cNvSpPr>
              <a:spLocks noChangeShapeType="1"/>
            </p:cNvSpPr>
            <p:nvPr/>
          </p:nvSpPr>
          <p:spPr bwMode="auto">
            <a:xfrm>
              <a:off x="4000500" y="1009304"/>
              <a:ext cx="0" cy="27432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4" name="Line 90"/>
            <p:cNvSpPr>
              <a:spLocks noChangeShapeType="1"/>
            </p:cNvSpPr>
            <p:nvPr/>
          </p:nvSpPr>
          <p:spPr bwMode="auto">
            <a:xfrm>
              <a:off x="457200" y="3752504"/>
              <a:ext cx="3543300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5" name="Line 91"/>
            <p:cNvSpPr>
              <a:spLocks noChangeShapeType="1"/>
            </p:cNvSpPr>
            <p:nvPr/>
          </p:nvSpPr>
          <p:spPr bwMode="auto">
            <a:xfrm>
              <a:off x="1854200" y="1009304"/>
              <a:ext cx="0" cy="274320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Times New Roman"/>
                <a:cs typeface="Times New Roman"/>
              </a:endParaRPr>
            </a:p>
          </p:txBody>
        </p:sp>
        <p:sp>
          <p:nvSpPr>
            <p:cNvPr id="76" name="Rectangle 92"/>
            <p:cNvSpPr>
              <a:spLocks noChangeArrowheads="1"/>
            </p:cNvSpPr>
            <p:nvPr/>
          </p:nvSpPr>
          <p:spPr bwMode="auto">
            <a:xfrm>
              <a:off x="457200" y="1085504"/>
              <a:ext cx="1066800" cy="27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marL="342900" indent="-3429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Input size: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77" name="Rectangle 93"/>
            <p:cNvSpPr>
              <a:spLocks noChangeArrowheads="1"/>
            </p:cNvSpPr>
            <p:nvPr/>
          </p:nvSpPr>
          <p:spPr bwMode="auto">
            <a:xfrm>
              <a:off x="1828800" y="1085504"/>
              <a:ext cx="1066800" cy="279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marL="342900" indent="-342900" algn="l" eaLnBrk="1" hangingPunct="1">
                <a:lnSpc>
                  <a:spcPct val="90000"/>
                </a:lnSpc>
                <a:spcBef>
                  <a:spcPct val="4000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RunningTime</a:t>
              </a:r>
              <a:endParaRPr lang="en-US" sz="1200" b="1" dirty="0">
                <a:latin typeface="Times New Roman"/>
                <a:cs typeface="Times New Roman"/>
              </a:endParaRPr>
            </a:p>
          </p:txBody>
        </p:sp>
        <p:sp>
          <p:nvSpPr>
            <p:cNvPr id="78" name="Rectangle 94"/>
            <p:cNvSpPr>
              <a:spLocks noChangeArrowheads="1"/>
            </p:cNvSpPr>
            <p:nvPr/>
          </p:nvSpPr>
          <p:spPr bwMode="auto">
            <a:xfrm>
              <a:off x="2398890" y="665050"/>
              <a:ext cx="1828800" cy="4488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0" tIns="0" anchorCtr="1"/>
            <a:lstStyle/>
            <a:p>
              <a:pPr marL="342900" indent="-342900" eaLnBrk="1" hangingPunct="1">
                <a:lnSpc>
                  <a:spcPct val="90000"/>
                </a:lnSpc>
                <a:spcBef>
                  <a:spcPts val="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    Seq.         Binary</a:t>
              </a:r>
            </a:p>
            <a:p>
              <a:pPr marL="342900" indent="-342900" eaLnBrk="1" hangingPunct="1">
                <a:lnSpc>
                  <a:spcPct val="90000"/>
                </a:lnSpc>
                <a:spcBef>
                  <a:spcPts val="0"/>
                </a:spcBef>
                <a:buClr>
                  <a:srgbClr val="000099"/>
                </a:buClr>
                <a:buFont typeface="Wingdings" charset="0"/>
                <a:buNone/>
              </a:pPr>
              <a:r>
                <a:rPr lang="en-US" sz="1200" dirty="0">
                  <a:latin typeface="Times New Roman"/>
                  <a:cs typeface="Times New Roman"/>
                </a:rPr>
                <a:t>    search      search</a:t>
              </a:r>
            </a:p>
            <a:p>
              <a:pPr marL="342900" indent="-342900" eaLnBrk="1" hangingPunct="1">
                <a:lnSpc>
                  <a:spcPct val="90000"/>
                </a:lnSpc>
                <a:spcBef>
                  <a:spcPts val="0"/>
                </a:spcBef>
                <a:buClr>
                  <a:srgbClr val="000099"/>
                </a:buClr>
                <a:buFont typeface="Wingdings" charset="0"/>
                <a:buNone/>
              </a:pPr>
              <a:endParaRPr lang="en-US" sz="1400" dirty="0">
                <a:latin typeface="Times New Roman"/>
                <a:cs typeface="Times New Roman"/>
              </a:endParaRPr>
            </a:p>
          </p:txBody>
        </p:sp>
      </p:grpSp>
      <p:sp>
        <p:nvSpPr>
          <p:cNvPr id="79" name="Rectangle 50"/>
          <p:cNvSpPr txBox="1">
            <a:spLocks noChangeArrowheads="1"/>
          </p:cNvSpPr>
          <p:nvPr/>
        </p:nvSpPr>
        <p:spPr bwMode="auto">
          <a:xfrm>
            <a:off x="350838" y="4005800"/>
            <a:ext cx="8444842" cy="271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 sz="2800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 sz="2400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 sz="2000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 sz="1800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>
              <a:lnSpc>
                <a:spcPct val="100000"/>
              </a:lnSpc>
              <a:spcBef>
                <a:spcPts val="1632"/>
              </a:spcBef>
              <a:buFont typeface="Wingdings" charset="0"/>
              <a:buNone/>
            </a:pPr>
            <a:r>
              <a:rPr lang="en-US" sz="1800" dirty="0">
                <a:solidFill>
                  <a:schemeClr val="tx1"/>
                </a:solidFill>
                <a:latin typeface="Times New Roman"/>
                <a:cs typeface="Times New Roman"/>
              </a:rPr>
              <a:t>Why is logarithmic running time attractive?    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Because  log</a:t>
            </a:r>
            <a:r>
              <a:rPr lang="en-US" sz="18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(2</a:t>
            </a:r>
            <a:r>
              <a:rPr lang="en-US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) = log</a:t>
            </a:r>
            <a:r>
              <a:rPr lang="en-US" sz="1800" baseline="-25000" dirty="0">
                <a:solidFill>
                  <a:srgbClr val="000000"/>
                </a:solidFill>
                <a:latin typeface="Times New Roman"/>
                <a:cs typeface="Times New Roman"/>
              </a:rPr>
              <a:t>2</a:t>
            </a:r>
            <a:r>
              <a:rPr lang="en-US" sz="1800" i="1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 + 1</a:t>
            </a:r>
          </a:p>
          <a:p>
            <a:pPr>
              <a:lnSpc>
                <a:spcPct val="100000"/>
              </a:lnSpc>
              <a:spcBef>
                <a:spcPts val="1632"/>
              </a:spcBef>
              <a:buFont typeface="Wingdings" charset="0"/>
              <a:buNone/>
            </a:pPr>
            <a:r>
              <a:rPr lang="en-US" sz="1800" u="sng" dirty="0">
                <a:solidFill>
                  <a:srgbClr val="000000"/>
                </a:solidFill>
                <a:latin typeface="Times New Roman"/>
                <a:cs typeface="Times New Roman"/>
              </a:rPr>
              <a:t>Implications for search engines:</a:t>
            </a:r>
          </a:p>
          <a:p>
            <a:pPr>
              <a:lnSpc>
                <a:spcPct val="100000"/>
              </a:lnSpc>
              <a:spcBef>
                <a:spcPts val="1032"/>
              </a:spcBef>
            </a:pP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As the size of the Internet </a:t>
            </a:r>
            <a:r>
              <a:rPr lang="en-US" sz="1800" b="1" dirty="0">
                <a:solidFill>
                  <a:srgbClr val="000000"/>
                </a:solidFill>
                <a:latin typeface="Times New Roman"/>
                <a:cs typeface="Times New Roman"/>
              </a:rPr>
              <a:t>doubles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, each search requires </a:t>
            </a:r>
            <a:r>
              <a:rPr lang="en-US" sz="1800" b="1" dirty="0">
                <a:solidFill>
                  <a:srgbClr val="000000"/>
                </a:solidFill>
                <a:latin typeface="Times New Roman"/>
                <a:cs typeface="Times New Roman"/>
              </a:rPr>
              <a:t>one</a:t>
            </a:r>
            <a:r>
              <a:rPr lang="en-US" sz="1800" dirty="0">
                <a:solidFill>
                  <a:srgbClr val="000000"/>
                </a:solidFill>
                <a:latin typeface="Times New Roman"/>
                <a:cs typeface="Times New Roman"/>
              </a:rPr>
              <a:t> more iteration.</a:t>
            </a:r>
          </a:p>
        </p:txBody>
      </p:sp>
    </p:spTree>
    <p:extLst>
      <p:ext uri="{BB962C8B-B14F-4D97-AF65-F5344CB8AC3E}">
        <p14:creationId xmlns:p14="http://schemas.microsoft.com/office/powerpoint/2010/main" val="106705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4F2C5C-6D53-F723-670B-39DA6F935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5FDC8089-A62D-5472-1E5C-B0EBE43C61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 plan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A0D2D02-7E99-31AC-5BC1-44E10B0EED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1162629"/>
            <a:ext cx="6369661" cy="522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Program efficiency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Search algorithms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Sequential search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Binary search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Sorting algorithms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Selection sort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Insertion sort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Radix sort</a:t>
            </a:r>
            <a:endParaRPr lang="en-US" dirty="0">
              <a:solidFill>
                <a:srgbClr val="0037C0"/>
              </a:solidFill>
              <a:latin typeface="Times New Roman"/>
              <a:cs typeface="Times New Roman"/>
            </a:endParaRPr>
          </a:p>
          <a:p>
            <a:pPr marL="3429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Open computational problems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4F83F2B4-0BBF-995A-BF90-6308E2E7A6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1038" y="3008214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4836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Sorting</a:t>
            </a:r>
          </a:p>
        </p:txBody>
      </p:sp>
      <p:sp>
        <p:nvSpPr>
          <p:cNvPr id="1152007" name="Text Box 7"/>
          <p:cNvSpPr txBox="1">
            <a:spLocks noChangeArrowheads="1"/>
          </p:cNvSpPr>
          <p:nvPr/>
        </p:nvSpPr>
        <p:spPr bwMode="auto">
          <a:xfrm>
            <a:off x="15802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152009" name="Text Box 9"/>
          <p:cNvSpPr txBox="1">
            <a:spLocks noChangeArrowheads="1"/>
          </p:cNvSpPr>
          <p:nvPr/>
        </p:nvSpPr>
        <p:spPr bwMode="auto">
          <a:xfrm>
            <a:off x="21898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152010" name="Text Box 10"/>
          <p:cNvSpPr txBox="1">
            <a:spLocks noChangeArrowheads="1"/>
          </p:cNvSpPr>
          <p:nvPr/>
        </p:nvSpPr>
        <p:spPr bwMode="auto">
          <a:xfrm>
            <a:off x="27994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152011" name="Text Box 11"/>
          <p:cNvSpPr txBox="1">
            <a:spLocks noChangeArrowheads="1"/>
          </p:cNvSpPr>
          <p:nvPr/>
        </p:nvSpPr>
        <p:spPr bwMode="auto">
          <a:xfrm>
            <a:off x="34090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152012" name="Text Box 12"/>
          <p:cNvSpPr txBox="1">
            <a:spLocks noChangeArrowheads="1"/>
          </p:cNvSpPr>
          <p:nvPr/>
        </p:nvSpPr>
        <p:spPr bwMode="auto">
          <a:xfrm>
            <a:off x="40186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152013" name="Text Box 13"/>
          <p:cNvSpPr txBox="1">
            <a:spLocks noChangeArrowheads="1"/>
          </p:cNvSpPr>
          <p:nvPr/>
        </p:nvSpPr>
        <p:spPr bwMode="auto">
          <a:xfrm>
            <a:off x="46282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52014" name="Text Box 14"/>
          <p:cNvSpPr txBox="1">
            <a:spLocks noChangeArrowheads="1"/>
          </p:cNvSpPr>
          <p:nvPr/>
        </p:nvSpPr>
        <p:spPr bwMode="auto">
          <a:xfrm>
            <a:off x="52378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152015" name="Text Box 15"/>
          <p:cNvSpPr txBox="1">
            <a:spLocks noChangeArrowheads="1"/>
          </p:cNvSpPr>
          <p:nvPr/>
        </p:nvSpPr>
        <p:spPr bwMode="auto">
          <a:xfrm>
            <a:off x="5847468" y="1636690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152047" name="Rectangle 47"/>
          <p:cNvSpPr>
            <a:spLocks noChangeArrowheads="1"/>
          </p:cNvSpPr>
          <p:nvPr/>
        </p:nvSpPr>
        <p:spPr bwMode="auto">
          <a:xfrm>
            <a:off x="1277789" y="3017276"/>
            <a:ext cx="5697076" cy="1323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822325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230313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383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  <a:t>There are many sorting algotithms, of which we’ll discuss three.</a:t>
            </a:r>
          </a:p>
        </p:txBody>
      </p:sp>
      <p:sp>
        <p:nvSpPr>
          <p:cNvPr id="2" name="Text Box 7">
            <a:extLst>
              <a:ext uri="{FF2B5EF4-FFF2-40B4-BE49-F238E27FC236}">
                <a16:creationId xmlns:a16="http://schemas.microsoft.com/office/drawing/2014/main" id="{671236FE-4D5E-6809-AF8F-32F7951E0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46C07BCD-4377-849B-FE3F-8A9B2C6BCB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en-US" sz="1400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 Box 10">
            <a:extLst>
              <a:ext uri="{FF2B5EF4-FFF2-40B4-BE49-F238E27FC236}">
                <a16:creationId xmlns:a16="http://schemas.microsoft.com/office/drawing/2014/main" id="{0A84605F-3727-1813-57F8-4AAD67EFD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8" name="Text Box 11">
            <a:extLst>
              <a:ext uri="{FF2B5EF4-FFF2-40B4-BE49-F238E27FC236}">
                <a16:creationId xmlns:a16="http://schemas.microsoft.com/office/drawing/2014/main" id="{28B5E458-9ED8-81DC-2E19-21094713F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28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9" name="Text Box 12">
            <a:extLst>
              <a:ext uri="{FF2B5EF4-FFF2-40B4-BE49-F238E27FC236}">
                <a16:creationId xmlns:a16="http://schemas.microsoft.com/office/drawing/2014/main" id="{BE6B5CF4-B934-8BA2-439C-A474F84D41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0" name="Text Box 13">
            <a:extLst>
              <a:ext uri="{FF2B5EF4-FFF2-40B4-BE49-F238E27FC236}">
                <a16:creationId xmlns:a16="http://schemas.microsoft.com/office/drawing/2014/main" id="{4DF2E0F1-B1F1-C127-3CB3-F5F272AD7F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1" name="Text Box 14">
            <a:extLst>
              <a:ext uri="{FF2B5EF4-FFF2-40B4-BE49-F238E27FC236}">
                <a16:creationId xmlns:a16="http://schemas.microsoft.com/office/drawing/2014/main" id="{422D4DF4-156F-B303-D93E-CA0464EC33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C6E09693-0C03-13B8-BAAB-991D70462C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2418753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3" name="Text Box 8">
            <a:extLst>
              <a:ext uri="{FF2B5EF4-FFF2-40B4-BE49-F238E27FC236}">
                <a16:creationId xmlns:a16="http://schemas.microsoft.com/office/drawing/2014/main" id="{B1EC6D39-0E20-460D-873B-9778976312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89" y="1627165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  <a:t>Before:</a:t>
            </a:r>
            <a:endParaRPr lang="en-US" altLang="en-US" sz="14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4" name="Text Box 8">
            <a:extLst>
              <a:ext uri="{FF2B5EF4-FFF2-40B4-BE49-F238E27FC236}">
                <a16:creationId xmlns:a16="http://schemas.microsoft.com/office/drawing/2014/main" id="{DEE41C48-D8AF-1222-B56A-2B2E1EAFFF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89" y="2442432"/>
            <a:ext cx="990600" cy="304800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  <a:t>After:</a:t>
            </a:r>
            <a:endParaRPr lang="en-US" altLang="en-US" sz="14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Text Box 8">
            <a:extLst>
              <a:ext uri="{FF2B5EF4-FFF2-40B4-BE49-F238E27FC236}">
                <a16:creationId xmlns:a16="http://schemas.microsoft.com/office/drawing/2014/main" id="{F3AE6FAA-7286-C59B-72F5-B53AB6B248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5119" y="2026444"/>
            <a:ext cx="2469609" cy="307777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en-US" sz="1400" dirty="0">
                <a:latin typeface="Times New Roman" charset="0"/>
                <a:ea typeface="Times New Roman" charset="0"/>
                <a:cs typeface="Times New Roman" charset="0"/>
              </a:rPr>
              <a:t>After in-place sorting:</a:t>
            </a:r>
            <a:endParaRPr lang="en-US" altLang="en-US" sz="14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4760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FD7214-4D7D-8EB2-69F9-7BB195A4E2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002" name="Rectangle 2">
            <a:extLst>
              <a:ext uri="{FF2B5EF4-FFF2-40B4-BE49-F238E27FC236}">
                <a16:creationId xmlns:a16="http://schemas.microsoft.com/office/drawing/2014/main" id="{C0ECD04E-B115-F62B-B730-E682DB8728D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Selection sort</a:t>
            </a:r>
          </a:p>
        </p:txBody>
      </p:sp>
      <p:sp>
        <p:nvSpPr>
          <p:cNvPr id="1152007" name="Text Box 7">
            <a:extLst>
              <a:ext uri="{FF2B5EF4-FFF2-40B4-BE49-F238E27FC236}">
                <a16:creationId xmlns:a16="http://schemas.microsoft.com/office/drawing/2014/main" id="{A723B304-CDF1-D6FC-2838-75A209E5F0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37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152009" name="Text Box 9">
            <a:extLst>
              <a:ext uri="{FF2B5EF4-FFF2-40B4-BE49-F238E27FC236}">
                <a16:creationId xmlns:a16="http://schemas.microsoft.com/office/drawing/2014/main" id="{FA48CFDF-F0C5-E315-5BFD-74FC6AFB3B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633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152010" name="Text Box 10">
            <a:extLst>
              <a:ext uri="{FF2B5EF4-FFF2-40B4-BE49-F238E27FC236}">
                <a16:creationId xmlns:a16="http://schemas.microsoft.com/office/drawing/2014/main" id="{D1B495C7-48C3-4215-A545-F78BF72406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729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sp>
        <p:nvSpPr>
          <p:cNvPr id="1152011" name="Text Box 11">
            <a:extLst>
              <a:ext uri="{FF2B5EF4-FFF2-40B4-BE49-F238E27FC236}">
                <a16:creationId xmlns:a16="http://schemas.microsoft.com/office/drawing/2014/main" id="{62DE3F4E-4124-23F0-78DF-952B8C3843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25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152012" name="Text Box 12">
            <a:extLst>
              <a:ext uri="{FF2B5EF4-FFF2-40B4-BE49-F238E27FC236}">
                <a16:creationId xmlns:a16="http://schemas.microsoft.com/office/drawing/2014/main" id="{3BE26F43-A89F-4035-0648-72CAD0CB3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921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</a:t>
            </a:r>
          </a:p>
        </p:txBody>
      </p:sp>
      <p:sp>
        <p:nvSpPr>
          <p:cNvPr id="1152013" name="Text Box 13">
            <a:extLst>
              <a:ext uri="{FF2B5EF4-FFF2-40B4-BE49-F238E27FC236}">
                <a16:creationId xmlns:a16="http://schemas.microsoft.com/office/drawing/2014/main" id="{6F4C3CA6-01F9-171E-7219-28EE6D05B8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17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1152014" name="Text Box 14">
            <a:extLst>
              <a:ext uri="{FF2B5EF4-FFF2-40B4-BE49-F238E27FC236}">
                <a16:creationId xmlns:a16="http://schemas.microsoft.com/office/drawing/2014/main" id="{A49FA9EE-7B84-1C7C-F3EF-87EC145EDF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113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152015" name="Text Box 15">
            <a:extLst>
              <a:ext uri="{FF2B5EF4-FFF2-40B4-BE49-F238E27FC236}">
                <a16:creationId xmlns:a16="http://schemas.microsoft.com/office/drawing/2014/main" id="{05AFE0CF-D955-5562-E466-3AF6C7E933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0964" y="3904557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152047" name="Rectangle 47">
            <a:extLst>
              <a:ext uri="{FF2B5EF4-FFF2-40B4-BE49-F238E27FC236}">
                <a16:creationId xmlns:a16="http://schemas.microsoft.com/office/drawing/2014/main" id="{C6368996-9E52-B135-D9A4-5C1EC860DB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8197" y="3815197"/>
            <a:ext cx="2097587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822325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230313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383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600" b="0" u="sng" dirty="0">
                <a:latin typeface="Times New Roman" charset="0"/>
                <a:ea typeface="Times New Roman" charset="0"/>
                <a:cs typeface="Times New Roman" charset="0"/>
              </a:rPr>
              <a:t>Selection algorithm:</a:t>
            </a:r>
          </a:p>
          <a:p>
            <a:pPr>
              <a:buFont typeface="Wingdings" charset="2"/>
              <a:buNone/>
            </a:pPr>
            <a: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  <a:t>Find the minimum, swap with the next left-most element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CF36D76-AB89-279F-686C-027F11F73AAE}"/>
              </a:ext>
            </a:extLst>
          </p:cNvPr>
          <p:cNvGrpSpPr/>
          <p:nvPr/>
        </p:nvGrpSpPr>
        <p:grpSpPr>
          <a:xfrm>
            <a:off x="1066947" y="898153"/>
            <a:ext cx="7738837" cy="2649776"/>
            <a:chOff x="1066947" y="898153"/>
            <a:chExt cx="7738837" cy="264977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D68DD96-7106-EBCE-9BBC-C97CAFB2053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83708" y="898153"/>
              <a:ext cx="4522076" cy="26497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  <a:ext uri="{FAA26D3D-D897-4be2-8F04-BA451C77F1D7}">
                <ma14:placeholderFlag xmlns:ma14="http://schemas.microsoft.com/office/mac/drawingml/2011/main" xmlns="" val="1"/>
              </a:ext>
            </a:extLst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285750" indent="-28575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1pPr>
              <a:lvl2pPr marL="742950" indent="-285750" algn="l" rtl="0" eaLnBrk="0" fontAlgn="base" hangingPunct="0">
                <a:spcBef>
                  <a:spcPct val="6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2pPr>
              <a:lvl3pPr marL="12001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75000"/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3pPr>
              <a:lvl4pPr marL="16573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4pPr>
              <a:lvl5pPr marL="21145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Font typeface="Arial" charset="0"/>
                <a:buChar char="•"/>
                <a:defRPr kern="120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90000"/>
                </a:lnSpc>
                <a:spcBef>
                  <a:spcPts val="400"/>
                </a:spcBef>
                <a:buFont typeface="Wingdings" charset="2"/>
                <a:buNone/>
              </a:pPr>
              <a:r>
                <a:rPr lang="en-US" altLang="en-US" sz="1600" b="0" u="sng" dirty="0"/>
                <a:t>Analysis</a:t>
              </a:r>
            </a:p>
            <a:p>
              <a:pPr marL="0" indent="0">
                <a:lnSpc>
                  <a:spcPct val="90000"/>
                </a:lnSpc>
                <a:spcBef>
                  <a:spcPts val="400"/>
                </a:spcBef>
                <a:buNone/>
              </a:pPr>
              <a:r>
                <a:rPr lang="en-US" altLang="en-US" sz="1400" dirty="0"/>
                <a:t>step</a:t>
              </a:r>
              <a:r>
                <a:rPr lang="en-US" altLang="en-US" sz="1400" b="0" dirty="0"/>
                <a:t> 0: we scan </a:t>
              </a:r>
              <a:r>
                <a:rPr lang="en-US" altLang="en-US" sz="1400" i="1" dirty="0"/>
                <a:t>n</a:t>
              </a:r>
              <a:r>
                <a:rPr lang="en-US" altLang="en-US" sz="1400" dirty="0"/>
                <a:t> </a:t>
              </a:r>
              <a:r>
                <a:rPr lang="en-US" altLang="en-US" sz="1400" b="0" dirty="0"/>
                <a:t>elements</a:t>
              </a:r>
            </a:p>
            <a:p>
              <a:pPr marL="0" indent="0">
                <a:lnSpc>
                  <a:spcPct val="90000"/>
                </a:lnSpc>
                <a:spcBef>
                  <a:spcPts val="400"/>
                </a:spcBef>
                <a:buNone/>
              </a:pPr>
              <a:r>
                <a:rPr lang="en-US" altLang="en-US" sz="1400" b="0" dirty="0"/>
                <a:t>step</a:t>
              </a:r>
              <a:r>
                <a:rPr lang="en-US" altLang="en-US" sz="1400" dirty="0"/>
                <a:t> </a:t>
              </a:r>
              <a:r>
                <a:rPr lang="en-US" altLang="en-US" sz="1400" b="0" dirty="0"/>
                <a:t>1: we scan </a:t>
              </a:r>
              <a:r>
                <a:rPr lang="en-US" altLang="en-US" sz="1400" i="1" dirty="0"/>
                <a:t>n</a:t>
              </a:r>
              <a:r>
                <a:rPr lang="en-US" altLang="en-US" sz="1400" dirty="0"/>
                <a:t> – 1 elements</a:t>
              </a:r>
              <a:endParaRPr lang="en-US" altLang="en-US" sz="1400" b="0" dirty="0"/>
            </a:p>
            <a:p>
              <a:pPr marL="0" indent="0">
                <a:lnSpc>
                  <a:spcPct val="90000"/>
                </a:lnSpc>
                <a:spcBef>
                  <a:spcPts val="400"/>
                </a:spcBef>
                <a:buNone/>
              </a:pPr>
              <a:r>
                <a:rPr lang="en-US" altLang="en-US" sz="1400" dirty="0"/>
                <a:t>step </a:t>
              </a:r>
              <a:r>
                <a:rPr lang="en-US" altLang="en-US" sz="1400" b="0" dirty="0"/>
                <a:t>2: we scan </a:t>
              </a:r>
              <a:r>
                <a:rPr lang="en-US" altLang="en-US" sz="1400" i="1" dirty="0"/>
                <a:t>n</a:t>
              </a:r>
              <a:r>
                <a:rPr lang="en-US" altLang="en-US" sz="1400" dirty="0"/>
                <a:t> – 2 elements</a:t>
              </a:r>
              <a:endParaRPr lang="en-US" altLang="en-US" sz="1400" b="0" dirty="0"/>
            </a:p>
            <a:p>
              <a:pPr marL="0" indent="0">
                <a:lnSpc>
                  <a:spcPct val="90000"/>
                </a:lnSpc>
                <a:spcBef>
                  <a:spcPts val="400"/>
                </a:spcBef>
                <a:buNone/>
              </a:pPr>
              <a:r>
                <a:rPr lang="en-US" altLang="en-US" sz="1400" b="1" dirty="0">
                  <a:latin typeface="Consolas" panose="020B0609020204030204" pitchFamily="49" charset="0"/>
                  <a:cs typeface="Consolas" panose="020B0609020204030204" pitchFamily="49" charset="0"/>
                </a:rPr>
                <a:t>...</a:t>
              </a:r>
              <a:endParaRPr lang="en-US" altLang="en-US" sz="1600" b="1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0" indent="0">
                <a:lnSpc>
                  <a:spcPct val="90000"/>
                </a:lnSpc>
                <a:spcBef>
                  <a:spcPts val="400"/>
                </a:spcBef>
                <a:buNone/>
              </a:pPr>
              <a:r>
                <a:rPr lang="en-US" altLang="en-US" sz="1600" b="0" dirty="0"/>
                <a:t>Total number of </a:t>
              </a:r>
              <a:r>
                <a:rPr lang="en-US" altLang="en-US" sz="1600" dirty="0"/>
                <a:t>iterations</a:t>
              </a:r>
              <a:r>
                <a:rPr lang="en-US" altLang="en-US" sz="1600" b="0" dirty="0"/>
                <a:t> =</a:t>
              </a:r>
            </a:p>
            <a:p>
              <a:pPr>
                <a:lnSpc>
                  <a:spcPct val="90000"/>
                </a:lnSpc>
                <a:spcBef>
                  <a:spcPct val="45000"/>
                </a:spcBef>
                <a:buFont typeface="Wingdings" charset="2"/>
                <a:buNone/>
              </a:pPr>
              <a:r>
                <a:rPr lang="en-US" altLang="en-US" sz="1600" b="0" i="1" dirty="0"/>
                <a:t>n</a:t>
              </a:r>
              <a:r>
                <a:rPr lang="en-US" altLang="en-US" sz="1600" b="0" dirty="0"/>
                <a:t> + (</a:t>
              </a:r>
              <a:r>
                <a:rPr lang="en-US" altLang="en-US" sz="1600" i="1" dirty="0"/>
                <a:t>n</a:t>
              </a:r>
              <a:r>
                <a:rPr lang="en-US" altLang="en-US" sz="1600" dirty="0"/>
                <a:t> – 1) </a:t>
              </a:r>
              <a:r>
                <a:rPr lang="en-US" altLang="en-US" sz="1600" b="0" dirty="0"/>
                <a:t>+ … + 1 = ½ </a:t>
              </a:r>
              <a:r>
                <a:rPr lang="en-US" altLang="en-US" sz="1600" b="0" i="1" spc="200" dirty="0"/>
                <a:t>n</a:t>
              </a:r>
              <a:r>
                <a:rPr lang="en-US" altLang="en-US" sz="1600" b="0" dirty="0"/>
                <a:t>(</a:t>
              </a:r>
              <a:r>
                <a:rPr lang="en-US" altLang="en-US" sz="1600" i="1" dirty="0"/>
                <a:t>n</a:t>
              </a:r>
              <a:r>
                <a:rPr lang="en-US" altLang="en-US" sz="1600" dirty="0"/>
                <a:t> – 1) </a:t>
              </a:r>
              <a:r>
                <a:rPr lang="en-US" altLang="en-US" sz="1600" b="0" dirty="0"/>
                <a:t>=   ½ </a:t>
              </a:r>
              <a:r>
                <a:rPr lang="en-US" altLang="en-US" sz="1600" b="0" i="1" dirty="0"/>
                <a:t>n</a:t>
              </a:r>
              <a:r>
                <a:rPr lang="en-US" altLang="en-US" sz="1600" b="0" baseline="30000" dirty="0"/>
                <a:t>2 </a:t>
              </a:r>
              <a:r>
                <a:rPr lang="en-US" altLang="en-US" sz="1600" b="0" dirty="0"/>
                <a:t>- ½ </a:t>
              </a:r>
              <a:r>
                <a:rPr lang="en-US" altLang="en-US" sz="1600" b="0" i="1" dirty="0"/>
                <a:t>n</a:t>
              </a:r>
              <a:endParaRPr lang="en-US" altLang="en-US" b="0" dirty="0"/>
            </a:p>
            <a:p>
              <a:pPr>
                <a:spcBef>
                  <a:spcPts val="1200"/>
                </a:spcBef>
                <a:buFont typeface="Wingdings" charset="2"/>
                <a:buNone/>
              </a:pPr>
              <a:r>
                <a:rPr lang="en-US" altLang="en-US" b="0" dirty="0"/>
                <a:t>Running time =  </a:t>
              </a:r>
              <a:r>
                <a:rPr lang="en-US" altLang="en-US" b="1" i="1" dirty="0">
                  <a:solidFill>
                    <a:srgbClr val="0037C0"/>
                  </a:solidFill>
                </a:rPr>
                <a:t>O</a:t>
              </a:r>
              <a:r>
                <a:rPr lang="en-US" altLang="en-US" sz="800" b="1" i="1" dirty="0">
                  <a:solidFill>
                    <a:srgbClr val="0037C0"/>
                  </a:solidFill>
                </a:rPr>
                <a:t> </a:t>
              </a:r>
              <a:r>
                <a:rPr lang="en-US" altLang="en-US" b="1" dirty="0">
                  <a:solidFill>
                    <a:srgbClr val="0037C0"/>
                  </a:solidFill>
                </a:rPr>
                <a:t>(</a:t>
              </a:r>
              <a:r>
                <a:rPr lang="en-US" altLang="en-US" b="1" i="1" dirty="0">
                  <a:solidFill>
                    <a:srgbClr val="0037C0"/>
                  </a:solidFill>
                </a:rPr>
                <a:t>n</a:t>
              </a:r>
              <a:r>
                <a:rPr lang="en-US" altLang="en-US" b="1" baseline="30000" dirty="0">
                  <a:solidFill>
                    <a:srgbClr val="0037C0"/>
                  </a:solidFill>
                </a:rPr>
                <a:t>2</a:t>
              </a:r>
              <a:r>
                <a:rPr lang="en-US" altLang="en-US" b="1" dirty="0">
                  <a:solidFill>
                    <a:srgbClr val="0037C0"/>
                  </a:solidFill>
                </a:rPr>
                <a:t>)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97F76CFB-D70E-6693-51D2-6A1540032ECB}"/>
                </a:ext>
              </a:extLst>
            </p:cNvPr>
            <p:cNvGrpSpPr/>
            <p:nvPr/>
          </p:nvGrpSpPr>
          <p:grpSpPr>
            <a:xfrm>
              <a:off x="1066947" y="1052762"/>
              <a:ext cx="2594166" cy="2340557"/>
              <a:chOff x="639365" y="876329"/>
              <a:chExt cx="2594166" cy="2340557"/>
            </a:xfrm>
          </p:grpSpPr>
          <p:sp>
            <p:nvSpPr>
              <p:cNvPr id="1152050" name="Rectangle 50">
                <a:extLst>
                  <a:ext uri="{FF2B5EF4-FFF2-40B4-BE49-F238E27FC236}">
                    <a16:creationId xmlns:a16="http://schemas.microsoft.com/office/drawing/2014/main" id="{BC39C5D2-C60B-1B5D-F4B3-C2C4198E2D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365" y="876329"/>
                <a:ext cx="2594166" cy="179831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rgbClr val="293973"/>
                </a:solidFill>
                <a:miter lim="800000"/>
                <a:headEnd/>
                <a:tailEnd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44000" tIns="108000" rIns="165600" bIns="262800" anchor="t" anchorCtr="0"/>
              <a:lstStyle>
                <a:lvl1pPr marL="342900" indent="-342900" algn="l">
                  <a:spcBef>
                    <a:spcPct val="60000"/>
                  </a:spcBef>
                  <a:buClr>
                    <a:srgbClr val="0066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1pPr>
                <a:lvl2pPr marL="742950" indent="-285750" algn="l">
                  <a:spcBef>
                    <a:spcPct val="60000"/>
                  </a:spcBef>
                  <a:buClr>
                    <a:srgbClr val="000099"/>
                  </a:buClr>
                  <a:buSzPct val="75000"/>
                  <a:buFont typeface="Wingdings" charset="2"/>
                  <a:buChar char="l"/>
                  <a:defRPr>
                    <a:solidFill>
                      <a:schemeClr val="tx1"/>
                    </a:solidFill>
                    <a:latin typeface="Comic Sans MS" charset="0"/>
                  </a:defRPr>
                </a:lvl2pPr>
                <a:lvl3pPr marL="1143000" indent="-228600" algn="l">
                  <a:spcBef>
                    <a:spcPct val="20000"/>
                  </a:spcBef>
                  <a:buClr>
                    <a:srgbClr val="003300"/>
                  </a:buClr>
                  <a:buSzPct val="75000"/>
                  <a:buFont typeface="Wingdings" charset="2"/>
                  <a:buChar char="q"/>
                  <a:defRPr>
                    <a:solidFill>
                      <a:schemeClr val="tx1"/>
                    </a:solidFill>
                    <a:latin typeface="Comic Sans MS" charset="0"/>
                  </a:defRPr>
                </a:lvl3pPr>
                <a:lvl4pPr marL="1600200" indent="-228600" algn="l">
                  <a:spcBef>
                    <a:spcPct val="20000"/>
                  </a:spcBef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4pPr>
                <a:lvl5pPr marL="2057400" indent="-228600" algn="l">
                  <a:spcBef>
                    <a:spcPct val="20000"/>
                  </a:spcBef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03300"/>
                  </a:buClr>
                  <a:buSzPct val="100000"/>
                  <a:buFont typeface="Wingdings" charset="2"/>
                  <a:buChar char="n"/>
                  <a:defRPr>
                    <a:solidFill>
                      <a:schemeClr val="tx1"/>
                    </a:solidFill>
                    <a:latin typeface="Comic Sans MS" charset="0"/>
                  </a:defRPr>
                </a:lvl9pPr>
              </a:lstStyle>
              <a:p>
                <a:pPr marL="342900" lvl="1" indent="-342900">
                  <a:spcBef>
                    <a:spcPts val="400"/>
                  </a:spcBef>
                  <a:buClr>
                    <a:srgbClr val="006600"/>
                  </a:buClr>
                  <a:buSzPct val="100000"/>
                  <a:buNone/>
                </a:pPr>
                <a:r>
                  <a:rPr lang="en-US" altLang="en-US" sz="1400" b="0" dirty="0">
                    <a:solidFill>
                      <a:srgbClr val="006600"/>
                    </a:solidFill>
                    <a:latin typeface="Times New Roman" panose="02020603050405020304" pitchFamily="18" charset="0"/>
                    <a:ea typeface="Consolas" charset="0"/>
                    <a:cs typeface="Times New Roman" panose="02020603050405020304" pitchFamily="18" charset="0"/>
                  </a:rPr>
                  <a:t>// Sorts an array of length</a:t>
                </a:r>
                <a:r>
                  <a:rPr lang="he-IL" altLang="en-US" sz="1400" b="0" dirty="0">
                    <a:solidFill>
                      <a:srgbClr val="006600"/>
                    </a:solidFill>
                    <a:latin typeface="Times New Roman" panose="02020603050405020304" pitchFamily="18" charset="0"/>
                    <a:ea typeface="Consolas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1400" dirty="0">
                    <a:solidFill>
                      <a:srgbClr val="006600"/>
                    </a:solidFill>
                    <a:latin typeface="Times New Roman" panose="02020603050405020304" pitchFamily="18" charset="0"/>
                    <a:ea typeface="Consolas" charset="0"/>
                    <a:cs typeface="Times New Roman" panose="02020603050405020304" pitchFamily="18" charset="0"/>
                  </a:rPr>
                  <a:t>n</a:t>
                </a:r>
                <a:endParaRPr lang="en-US" altLang="en-US" sz="1400" b="0" dirty="0">
                  <a:solidFill>
                    <a:srgbClr val="006600"/>
                  </a:solidFill>
                  <a:latin typeface="Times New Roman" panose="02020603050405020304" pitchFamily="18" charset="0"/>
                  <a:ea typeface="Consolas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1740"/>
                  </a:lnSpc>
                  <a:spcBef>
                    <a:spcPts val="0"/>
                  </a:spcBef>
                  <a:buFont typeface="Wingdings" charset="2"/>
                  <a:buNone/>
                </a:pP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for i = 0 .. </a:t>
                </a:r>
                <a:r>
                  <a:rPr lang="en-US" alt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n</a:t>
                </a:r>
                <a:r>
                  <a:rPr lang="en-US" altLang="en-US" sz="8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–</a:t>
                </a:r>
                <a:r>
                  <a:rPr lang="en-US" altLang="en-US" sz="8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</a:t>
                </a: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1 </a:t>
                </a:r>
              </a:p>
              <a:p>
                <a:pPr>
                  <a:lnSpc>
                    <a:spcPts val="1640"/>
                  </a:lnSpc>
                  <a:spcBef>
                    <a:spcPts val="0"/>
                  </a:spcBef>
                  <a:buFont typeface="Wingdings" charset="2"/>
                  <a:buNone/>
                </a:pP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min = i</a:t>
                </a:r>
              </a:p>
              <a:p>
                <a:pPr>
                  <a:lnSpc>
                    <a:spcPts val="1640"/>
                  </a:lnSpc>
                  <a:spcBef>
                    <a:spcPts val="0"/>
                  </a:spcBef>
                  <a:buFont typeface="Wingdings" charset="2"/>
                  <a:buNone/>
                </a:pP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for k = i + 1 .. N</a:t>
                </a:r>
              </a:p>
              <a:p>
                <a:pPr>
                  <a:lnSpc>
                    <a:spcPts val="1640"/>
                  </a:lnSpc>
                  <a:spcBef>
                    <a:spcPts val="0"/>
                  </a:spcBef>
                  <a:buFont typeface="Wingdings" charset="2"/>
                  <a:buNone/>
                </a:pPr>
                <a:r>
                  <a:rPr lang="en-US" alt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</a:t>
                </a: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if (a[k] &lt; a[min])</a:t>
                </a:r>
              </a:p>
              <a:p>
                <a:pPr>
                  <a:lnSpc>
                    <a:spcPts val="1640"/>
                  </a:lnSpc>
                  <a:spcBef>
                    <a:spcPts val="0"/>
                  </a:spcBef>
                  <a:buFont typeface="Wingdings" charset="2"/>
                  <a:buNone/>
                </a:pPr>
                <a:r>
                  <a:rPr lang="en-US" alt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        </a:t>
                </a: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min = k</a:t>
                </a:r>
              </a:p>
              <a:p>
                <a:pPr>
                  <a:lnSpc>
                    <a:spcPts val="1640"/>
                  </a:lnSpc>
                  <a:spcBef>
                    <a:spcPts val="300"/>
                  </a:spcBef>
                  <a:buNone/>
                </a:pPr>
                <a:r>
                  <a:rPr lang="en-US" alt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   swap a[i], a[min]</a:t>
                </a:r>
              </a:p>
            </p:txBody>
          </p:sp>
          <p:sp>
            <p:nvSpPr>
              <p:cNvPr id="50" name="Rounded Rectangular Callout 49">
                <a:extLst>
                  <a:ext uri="{FF2B5EF4-FFF2-40B4-BE49-F238E27FC236}">
                    <a16:creationId xmlns:a16="http://schemas.microsoft.com/office/drawing/2014/main" id="{7C3B6624-0894-1844-4B5E-4819A66701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58464" y="2684169"/>
                <a:ext cx="2019300" cy="532717"/>
              </a:xfrm>
              <a:prstGeom prst="wedgeRoundRectCallout">
                <a:avLst>
                  <a:gd name="adj1" fmla="val -25134"/>
                  <a:gd name="adj2" fmla="val 39027"/>
                  <a:gd name="adj3" fmla="val 16667"/>
                </a:avLst>
              </a:prstGeom>
              <a:noFill/>
              <a:ln>
                <a:noFill/>
              </a:ln>
              <a:effectLst/>
            </p:spPr>
            <p:txBody>
              <a:bodyPr wrap="square" tIns="46800" anchor="ctr"/>
              <a:lstStyle>
                <a:lvl1pPr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1pPr>
                <a:lvl2pPr marL="742950" indent="-28575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2pPr>
                <a:lvl3pPr marL="11430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3pPr>
                <a:lvl4pPr marL="16002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4pPr>
                <a:lvl5pPr marL="2057400" indent="-228600"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 b="1">
                    <a:solidFill>
                      <a:schemeClr val="tx1"/>
                    </a:solidFill>
                    <a:latin typeface="Arial" charset="0"/>
                    <a:ea typeface="ＭＳ Ｐゴシック" charset="-128"/>
                  </a:defRPr>
                </a:lvl9pPr>
              </a:lstStyle>
              <a:p>
                <a:pPr>
                  <a:spcBef>
                    <a:spcPct val="100000"/>
                  </a:spcBef>
                  <a:buClr>
                    <a:srgbClr val="006600"/>
                  </a:buClr>
                  <a:buSzPct val="100000"/>
                  <a:buFont typeface="Wingdings" charset="2"/>
                  <a:buNone/>
                </a:pPr>
                <a:r>
                  <a:rPr lang="en-US" altLang="en-US" sz="1400" b="0" dirty="0">
                    <a:solidFill>
                      <a:schemeClr val="bg1">
                        <a:lumMod val="50000"/>
                      </a:schemeClr>
                    </a:solidFill>
                    <a:latin typeface="Times New Roman" charset="0"/>
                  </a:rPr>
                  <a:t>(informal pseudo-code)</a:t>
                </a:r>
              </a:p>
            </p:txBody>
          </p:sp>
        </p:grp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6C8F60B-8EF5-E2D1-426D-8A5508325CD5}"/>
              </a:ext>
            </a:extLst>
          </p:cNvPr>
          <p:cNvGrpSpPr/>
          <p:nvPr/>
        </p:nvGrpSpPr>
        <p:grpSpPr>
          <a:xfrm>
            <a:off x="639364" y="3837882"/>
            <a:ext cx="5791200" cy="838200"/>
            <a:chOff x="639364" y="3837882"/>
            <a:chExt cx="5791200" cy="838200"/>
          </a:xfrm>
        </p:grpSpPr>
        <p:sp>
          <p:nvSpPr>
            <p:cNvPr id="1152008" name="Text Box 8">
              <a:extLst>
                <a:ext uri="{FF2B5EF4-FFF2-40B4-BE49-F238E27FC236}">
                  <a16:creationId xmlns:a16="http://schemas.microsoft.com/office/drawing/2014/main" id="{FDC0DF02-81B2-F24B-9A5F-C332D8393F6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64" y="3949162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0:</a:t>
              </a:r>
            </a:p>
          </p:txBody>
        </p:sp>
        <p:sp>
          <p:nvSpPr>
            <p:cNvPr id="1152025" name="Oval 25">
              <a:extLst>
                <a:ext uri="{FF2B5EF4-FFF2-40B4-BE49-F238E27FC236}">
                  <a16:creationId xmlns:a16="http://schemas.microsoft.com/office/drawing/2014/main" id="{3C02074F-E002-7EFC-9547-B561151A30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84988" y="3837882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52026" name="Text Box 26">
              <a:extLst>
                <a:ext uri="{FF2B5EF4-FFF2-40B4-BE49-F238E27FC236}">
                  <a16:creationId xmlns:a16="http://schemas.microsoft.com/office/drawing/2014/main" id="{D5D2211E-D67D-6AA7-3C91-8EAC3B5B91A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3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152027" name="Text Box 27">
              <a:extLst>
                <a:ext uri="{FF2B5EF4-FFF2-40B4-BE49-F238E27FC236}">
                  <a16:creationId xmlns:a16="http://schemas.microsoft.com/office/drawing/2014/main" id="{5F2DDB98-57ED-EDFC-EDF2-597A7A175A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764" y="43617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2028" name="Text Box 28">
              <a:extLst>
                <a:ext uri="{FF2B5EF4-FFF2-40B4-BE49-F238E27FC236}">
                  <a16:creationId xmlns:a16="http://schemas.microsoft.com/office/drawing/2014/main" id="{34474E3D-ADE8-7255-930A-DB8D67230D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9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152029" name="Text Box 29">
              <a:extLst>
                <a:ext uri="{FF2B5EF4-FFF2-40B4-BE49-F238E27FC236}">
                  <a16:creationId xmlns:a16="http://schemas.microsoft.com/office/drawing/2014/main" id="{66352CDD-671F-0D24-0A0C-3953D827E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25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52030" name="Text Box 30">
              <a:extLst>
                <a:ext uri="{FF2B5EF4-FFF2-40B4-BE49-F238E27FC236}">
                  <a16:creationId xmlns:a16="http://schemas.microsoft.com/office/drawing/2014/main" id="{EC8CFDC5-EEC2-F632-55D8-48AA4DE2771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1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152031" name="Text Box 31">
              <a:extLst>
                <a:ext uri="{FF2B5EF4-FFF2-40B4-BE49-F238E27FC236}">
                  <a16:creationId xmlns:a16="http://schemas.microsoft.com/office/drawing/2014/main" id="{D51B161A-A41E-726E-3808-BB5FD013C10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17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152032" name="Text Box 32">
              <a:extLst>
                <a:ext uri="{FF2B5EF4-FFF2-40B4-BE49-F238E27FC236}">
                  <a16:creationId xmlns:a16="http://schemas.microsoft.com/office/drawing/2014/main" id="{4E8723E7-FF45-369F-704E-403DF2800EF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3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52033" name="Text Box 33">
              <a:extLst>
                <a:ext uri="{FF2B5EF4-FFF2-40B4-BE49-F238E27FC236}">
                  <a16:creationId xmlns:a16="http://schemas.microsoft.com/office/drawing/2014/main" id="{815B4408-2245-B9D2-0190-01EC742A2DC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0964" y="43617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16D2E23B-A200-B745-4B85-A550451C761A}"/>
              </a:ext>
            </a:extLst>
          </p:cNvPr>
          <p:cNvGrpSpPr/>
          <p:nvPr/>
        </p:nvGrpSpPr>
        <p:grpSpPr>
          <a:xfrm>
            <a:off x="639364" y="4290319"/>
            <a:ext cx="5791200" cy="842963"/>
            <a:chOff x="639364" y="4290319"/>
            <a:chExt cx="5791200" cy="842963"/>
          </a:xfrm>
        </p:grpSpPr>
        <p:sp>
          <p:nvSpPr>
            <p:cNvPr id="1152034" name="Text Box 34">
              <a:extLst>
                <a:ext uri="{FF2B5EF4-FFF2-40B4-BE49-F238E27FC236}">
                  <a16:creationId xmlns:a16="http://schemas.microsoft.com/office/drawing/2014/main" id="{19E2C8C0-F0A1-DFB8-3C59-AF60C7C3C8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64" y="4371282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1:</a:t>
              </a:r>
            </a:p>
          </p:txBody>
        </p:sp>
        <p:sp>
          <p:nvSpPr>
            <p:cNvPr id="1152016" name="Text Box 16">
              <a:extLst>
                <a:ext uri="{FF2B5EF4-FFF2-40B4-BE49-F238E27FC236}">
                  <a16:creationId xmlns:a16="http://schemas.microsoft.com/office/drawing/2014/main" id="{B44DC081-DBA0-18F4-2417-196BA259B17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764" y="48189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2017" name="Text Box 17">
              <a:extLst>
                <a:ext uri="{FF2B5EF4-FFF2-40B4-BE49-F238E27FC236}">
                  <a16:creationId xmlns:a16="http://schemas.microsoft.com/office/drawing/2014/main" id="{1CCB158A-6FE1-8199-D0E8-D0699966C2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364" y="48189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52018" name="Text Box 18">
              <a:extLst>
                <a:ext uri="{FF2B5EF4-FFF2-40B4-BE49-F238E27FC236}">
                  <a16:creationId xmlns:a16="http://schemas.microsoft.com/office/drawing/2014/main" id="{75776556-59AD-6226-1155-CE481CDD3F8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9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152019" name="Text Box 19">
              <a:extLst>
                <a:ext uri="{FF2B5EF4-FFF2-40B4-BE49-F238E27FC236}">
                  <a16:creationId xmlns:a16="http://schemas.microsoft.com/office/drawing/2014/main" id="{4DD2C96D-48E1-CFAC-563C-7947F4D27A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25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152020" name="Text Box 20">
              <a:extLst>
                <a:ext uri="{FF2B5EF4-FFF2-40B4-BE49-F238E27FC236}">
                  <a16:creationId xmlns:a16="http://schemas.microsoft.com/office/drawing/2014/main" id="{6E01505E-2202-23A9-AC10-7C2FA52643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1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152021" name="Text Box 21">
              <a:extLst>
                <a:ext uri="{FF2B5EF4-FFF2-40B4-BE49-F238E27FC236}">
                  <a16:creationId xmlns:a16="http://schemas.microsoft.com/office/drawing/2014/main" id="{1A68B050-3E61-03EA-8236-3EBD34665A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17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152022" name="Text Box 22">
              <a:extLst>
                <a:ext uri="{FF2B5EF4-FFF2-40B4-BE49-F238E27FC236}">
                  <a16:creationId xmlns:a16="http://schemas.microsoft.com/office/drawing/2014/main" id="{5205F721-2E48-327D-7B45-B72C2EC98F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3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52023" name="Text Box 23">
              <a:extLst>
                <a:ext uri="{FF2B5EF4-FFF2-40B4-BE49-F238E27FC236}">
                  <a16:creationId xmlns:a16="http://schemas.microsoft.com/office/drawing/2014/main" id="{AB84A43E-B1D0-6BC2-6703-FF67E1A7C9F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0964" y="48189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152035" name="Oval 35">
              <a:extLst>
                <a:ext uri="{FF2B5EF4-FFF2-40B4-BE49-F238E27FC236}">
                  <a16:creationId xmlns:a16="http://schemas.microsoft.com/office/drawing/2014/main" id="{6C210C32-811E-5CEB-6F96-484CCF4C4D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32513" y="4290319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CE44524-F6D7-4D49-1D49-31834058CDA1}"/>
              </a:ext>
            </a:extLst>
          </p:cNvPr>
          <p:cNvGrpSpPr/>
          <p:nvPr/>
        </p:nvGrpSpPr>
        <p:grpSpPr>
          <a:xfrm>
            <a:off x="639364" y="4726969"/>
            <a:ext cx="5791200" cy="863513"/>
            <a:chOff x="639364" y="4726969"/>
            <a:chExt cx="5791200" cy="863513"/>
          </a:xfrm>
        </p:grpSpPr>
        <p:sp>
          <p:nvSpPr>
            <p:cNvPr id="1152024" name="Text Box 24">
              <a:extLst>
                <a:ext uri="{FF2B5EF4-FFF2-40B4-BE49-F238E27FC236}">
                  <a16:creationId xmlns:a16="http://schemas.microsoft.com/office/drawing/2014/main" id="{5F6E99F0-94CE-EEB2-F216-D77D97AFB84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64" y="4818957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2:</a:t>
              </a:r>
            </a:p>
          </p:txBody>
        </p:sp>
        <p:sp>
          <p:nvSpPr>
            <p:cNvPr id="1152036" name="Oval 36">
              <a:extLst>
                <a:ext uri="{FF2B5EF4-FFF2-40B4-BE49-F238E27FC236}">
                  <a16:creationId xmlns:a16="http://schemas.microsoft.com/office/drawing/2014/main" id="{861D5C10-F56A-0BC6-9034-5002C229C8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4938" y="4726969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152037" name="Text Box 37">
              <a:extLst>
                <a:ext uri="{FF2B5EF4-FFF2-40B4-BE49-F238E27FC236}">
                  <a16:creationId xmlns:a16="http://schemas.microsoft.com/office/drawing/2014/main" id="{B8F1BE6C-B852-8721-E684-9AE761FED44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53764" y="52761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152038" name="Text Box 38">
              <a:extLst>
                <a:ext uri="{FF2B5EF4-FFF2-40B4-BE49-F238E27FC236}">
                  <a16:creationId xmlns:a16="http://schemas.microsoft.com/office/drawing/2014/main" id="{14A7BF06-046D-D564-2778-C1F3992DD0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163364" y="52761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152039" name="Text Box 39">
              <a:extLst>
                <a:ext uri="{FF2B5EF4-FFF2-40B4-BE49-F238E27FC236}">
                  <a16:creationId xmlns:a16="http://schemas.microsoft.com/office/drawing/2014/main" id="{712CA7A0-CA5E-E45C-7467-FE1831483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72964" y="5276157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152040" name="Text Box 40">
              <a:extLst>
                <a:ext uri="{FF2B5EF4-FFF2-40B4-BE49-F238E27FC236}">
                  <a16:creationId xmlns:a16="http://schemas.microsoft.com/office/drawing/2014/main" id="{D5B7284B-5357-3499-684A-8CEDAD416F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92164" y="52761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1152041" name="Text Box 41">
              <a:extLst>
                <a:ext uri="{FF2B5EF4-FFF2-40B4-BE49-F238E27FC236}">
                  <a16:creationId xmlns:a16="http://schemas.microsoft.com/office/drawing/2014/main" id="{EE28C6EB-FC49-C7F0-13A9-D0D81F6F485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01764" y="52761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1152042" name="Text Box 42">
              <a:extLst>
                <a:ext uri="{FF2B5EF4-FFF2-40B4-BE49-F238E27FC236}">
                  <a16:creationId xmlns:a16="http://schemas.microsoft.com/office/drawing/2014/main" id="{E9634C06-7BC5-E76A-C0D5-6CAA6E70FF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1364" y="52761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152043" name="Text Box 43">
              <a:extLst>
                <a:ext uri="{FF2B5EF4-FFF2-40B4-BE49-F238E27FC236}">
                  <a16:creationId xmlns:a16="http://schemas.microsoft.com/office/drawing/2014/main" id="{55541A88-2CD6-9AAE-FC3E-91665BE9955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820964" y="52761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1152045" name="Text Box 45">
              <a:extLst>
                <a:ext uri="{FF2B5EF4-FFF2-40B4-BE49-F238E27FC236}">
                  <a16:creationId xmlns:a16="http://schemas.microsoft.com/office/drawing/2014/main" id="{AB5CC843-D97B-33D2-EF57-DAE570A02F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2564" y="5276157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A83DDD0-9D9A-BE32-BA94-A22487237872}"/>
              </a:ext>
            </a:extLst>
          </p:cNvPr>
          <p:cNvGrpSpPr/>
          <p:nvPr/>
        </p:nvGrpSpPr>
        <p:grpSpPr>
          <a:xfrm>
            <a:off x="639364" y="5197929"/>
            <a:ext cx="5817704" cy="910915"/>
            <a:chOff x="639364" y="5199957"/>
            <a:chExt cx="5817704" cy="910915"/>
          </a:xfrm>
        </p:grpSpPr>
        <p:sp>
          <p:nvSpPr>
            <p:cNvPr id="1152044" name="Text Box 44">
              <a:extLst>
                <a:ext uri="{FF2B5EF4-FFF2-40B4-BE49-F238E27FC236}">
                  <a16:creationId xmlns:a16="http://schemas.microsoft.com/office/drawing/2014/main" id="{579EE352-92FF-1377-D9A1-B2540006C8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364" y="5276157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3: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05D83809-E999-24F1-0F12-DFF49EAAB59A}"/>
                </a:ext>
              </a:extLst>
            </p:cNvPr>
            <p:cNvGrpSpPr/>
            <p:nvPr/>
          </p:nvGrpSpPr>
          <p:grpSpPr>
            <a:xfrm>
              <a:off x="664308" y="5199957"/>
              <a:ext cx="5792760" cy="910915"/>
              <a:chOff x="664308" y="5199957"/>
              <a:chExt cx="5792760" cy="910915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F9D380C7-5EC0-9695-6A0F-508335A31E4F}"/>
                  </a:ext>
                </a:extLst>
              </p:cNvPr>
              <p:cNvGrpSpPr/>
              <p:nvPr/>
            </p:nvGrpSpPr>
            <p:grpSpPr>
              <a:xfrm>
                <a:off x="664308" y="5796547"/>
                <a:ext cx="5792760" cy="314325"/>
                <a:chOff x="902558" y="6125009"/>
                <a:chExt cx="5792760" cy="314325"/>
              </a:xfrm>
              <a:noFill/>
            </p:grpSpPr>
            <p:sp>
              <p:nvSpPr>
                <p:cNvPr id="52" name="Text Box 37">
                  <a:extLst>
                    <a:ext uri="{FF2B5EF4-FFF2-40B4-BE49-F238E27FC236}">
                      <a16:creationId xmlns:a16="http://schemas.microsoft.com/office/drawing/2014/main" id="{4C2593B1-9CA7-E0F0-AA38-3B72EADF6A73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818292" y="6125009"/>
                  <a:ext cx="609600" cy="314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</a:p>
              </p:txBody>
            </p:sp>
            <p:sp>
              <p:nvSpPr>
                <p:cNvPr id="53" name="Text Box 38">
                  <a:extLst>
                    <a:ext uri="{FF2B5EF4-FFF2-40B4-BE49-F238E27FC236}">
                      <a16:creationId xmlns:a16="http://schemas.microsoft.com/office/drawing/2014/main" id="{688AB562-7D5F-4646-FDC9-96016B12F47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2427892" y="6125009"/>
                  <a:ext cx="609600" cy="314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</a:t>
                  </a:r>
                </a:p>
              </p:txBody>
            </p:sp>
            <p:sp>
              <p:nvSpPr>
                <p:cNvPr id="54" name="Text Box 39">
                  <a:extLst>
                    <a:ext uri="{FF2B5EF4-FFF2-40B4-BE49-F238E27FC236}">
                      <a16:creationId xmlns:a16="http://schemas.microsoft.com/office/drawing/2014/main" id="{2F99BA91-A8BA-82A3-FB2B-7C320A03AC07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037492" y="6125009"/>
                  <a:ext cx="609600" cy="314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4</a:t>
                  </a:r>
                </a:p>
              </p:txBody>
            </p:sp>
            <p:sp>
              <p:nvSpPr>
                <p:cNvPr id="55" name="Text Box 40">
                  <a:extLst>
                    <a:ext uri="{FF2B5EF4-FFF2-40B4-BE49-F238E27FC236}">
                      <a16:creationId xmlns:a16="http://schemas.microsoft.com/office/drawing/2014/main" id="{92843400-F905-6A55-74F5-83CE3ED09539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256692" y="6125009"/>
                  <a:ext cx="609600" cy="314325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15</a:t>
                  </a:r>
                </a:p>
              </p:txBody>
            </p:sp>
            <p:sp>
              <p:nvSpPr>
                <p:cNvPr id="56" name="Text Box 41">
                  <a:extLst>
                    <a:ext uri="{FF2B5EF4-FFF2-40B4-BE49-F238E27FC236}">
                      <a16:creationId xmlns:a16="http://schemas.microsoft.com/office/drawing/2014/main" id="{D48F3925-258B-15E2-4D7B-BACDA4CFD918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4866292" y="6125009"/>
                  <a:ext cx="609600" cy="314325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13</a:t>
                  </a:r>
                </a:p>
              </p:txBody>
            </p:sp>
            <p:sp>
              <p:nvSpPr>
                <p:cNvPr id="57" name="Text Box 42">
                  <a:extLst>
                    <a:ext uri="{FF2B5EF4-FFF2-40B4-BE49-F238E27FC236}">
                      <a16:creationId xmlns:a16="http://schemas.microsoft.com/office/drawing/2014/main" id="{627824F4-2B52-203F-6399-0CF6F7C79F1C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5475892" y="6125009"/>
                  <a:ext cx="609600" cy="314325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10</a:t>
                  </a:r>
                </a:p>
              </p:txBody>
            </p:sp>
            <p:sp>
              <p:nvSpPr>
                <p:cNvPr id="58" name="Text Box 43">
                  <a:extLst>
                    <a:ext uri="{FF2B5EF4-FFF2-40B4-BE49-F238E27FC236}">
                      <a16:creationId xmlns:a16="http://schemas.microsoft.com/office/drawing/2014/main" id="{F1262939-5F56-7CD7-7479-7F5C2D485642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085718" y="6125009"/>
                  <a:ext cx="609600" cy="314325"/>
                </a:xfrm>
                <a:prstGeom prst="rect">
                  <a:avLst/>
                </a:prstGeom>
                <a:grpFill/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ctr">
                    <a:spcBef>
                      <a:spcPct val="50000"/>
                    </a:spcBef>
                  </a:pPr>
                  <a:r>
                    <a:rPr lang="en-US" altLang="en-US" sz="1400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11</a:t>
                  </a:r>
                </a:p>
              </p:txBody>
            </p:sp>
            <p:sp>
              <p:nvSpPr>
                <p:cNvPr id="59" name="Text Box 44">
                  <a:extLst>
                    <a:ext uri="{FF2B5EF4-FFF2-40B4-BE49-F238E27FC236}">
                      <a16:creationId xmlns:a16="http://schemas.microsoft.com/office/drawing/2014/main" id="{CCE9D23A-2240-102E-BDA7-51CE0CABD0C4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902558" y="6125009"/>
                  <a:ext cx="990600" cy="3048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algn="l">
                    <a:spcBef>
                      <a:spcPct val="50000"/>
                    </a:spcBef>
                  </a:pPr>
                  <a:r>
                    <a:rPr lang="en-US" altLang="en-US" sz="1400" b="1" dirty="0">
                      <a:latin typeface="Consolas" panose="020B0609020204030204" pitchFamily="49" charset="0"/>
                      <a:ea typeface="Times New Roman" charset="0"/>
                      <a:cs typeface="Consolas" panose="020B0609020204030204" pitchFamily="49" charset="0"/>
                    </a:rPr>
                    <a:t>...</a:t>
                  </a:r>
                </a:p>
              </p:txBody>
            </p:sp>
            <p:sp>
              <p:nvSpPr>
                <p:cNvPr id="60" name="Text Box 45">
                  <a:extLst>
                    <a:ext uri="{FF2B5EF4-FFF2-40B4-BE49-F238E27FC236}">
                      <a16:creationId xmlns:a16="http://schemas.microsoft.com/office/drawing/2014/main" id="{76AC2011-B3A9-2350-9EF8-12BC625E1D1D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3647092" y="6125009"/>
                  <a:ext cx="609600" cy="314325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>
                  <a:defPPr>
                    <a:defRPr lang="en-US"/>
                  </a:defPPr>
                  <a:lvl1pPr>
                    <a:spcBef>
                      <a:spcPct val="50000"/>
                    </a:spcBef>
                    <a:defRPr sz="1400" b="0"/>
                  </a:lvl1pPr>
                </a:lstStyle>
                <a:p>
                  <a:pPr algn="ctr"/>
                  <a:r>
                    <a:rPr lang="en-US" altLang="en-US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7</a:t>
                  </a:r>
                </a:p>
              </p:txBody>
            </p:sp>
          </p:grpSp>
          <p:sp>
            <p:nvSpPr>
              <p:cNvPr id="61" name="Oval 36">
                <a:extLst>
                  <a:ext uri="{FF2B5EF4-FFF2-40B4-BE49-F238E27FC236}">
                    <a16:creationId xmlns:a16="http://schemas.microsoft.com/office/drawing/2014/main" id="{23403B6B-EC84-C52E-6429-78CB2D0048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84938" y="5199957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258543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Insertion sort</a:t>
            </a:r>
          </a:p>
        </p:txBody>
      </p:sp>
      <p:sp>
        <p:nvSpPr>
          <p:cNvPr id="1256452" name="Text Box 4"/>
          <p:cNvSpPr txBox="1">
            <a:spLocks noChangeArrowheads="1"/>
          </p:cNvSpPr>
          <p:nvPr/>
        </p:nvSpPr>
        <p:spPr bwMode="auto">
          <a:xfrm>
            <a:off x="15711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  <p:sp>
        <p:nvSpPr>
          <p:cNvPr id="1256454" name="Text Box 6"/>
          <p:cNvSpPr txBox="1">
            <a:spLocks noChangeArrowheads="1"/>
          </p:cNvSpPr>
          <p:nvPr/>
        </p:nvSpPr>
        <p:spPr bwMode="auto">
          <a:xfrm>
            <a:off x="21807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256455" name="Text Box 7"/>
          <p:cNvSpPr txBox="1">
            <a:spLocks noChangeArrowheads="1"/>
          </p:cNvSpPr>
          <p:nvPr/>
        </p:nvSpPr>
        <p:spPr bwMode="auto">
          <a:xfrm>
            <a:off x="27903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</a:p>
        </p:txBody>
      </p:sp>
      <p:sp>
        <p:nvSpPr>
          <p:cNvPr id="1256456" name="Text Box 8"/>
          <p:cNvSpPr txBox="1">
            <a:spLocks noChangeArrowheads="1"/>
          </p:cNvSpPr>
          <p:nvPr/>
        </p:nvSpPr>
        <p:spPr bwMode="auto">
          <a:xfrm>
            <a:off x="33999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256457" name="Text Box 9"/>
          <p:cNvSpPr txBox="1">
            <a:spLocks noChangeArrowheads="1"/>
          </p:cNvSpPr>
          <p:nvPr/>
        </p:nvSpPr>
        <p:spPr bwMode="auto">
          <a:xfrm>
            <a:off x="40095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256458" name="Text Box 10"/>
          <p:cNvSpPr txBox="1">
            <a:spLocks noChangeArrowheads="1"/>
          </p:cNvSpPr>
          <p:nvPr/>
        </p:nvSpPr>
        <p:spPr bwMode="auto">
          <a:xfrm>
            <a:off x="46191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</a:t>
            </a:r>
          </a:p>
        </p:txBody>
      </p:sp>
      <p:sp>
        <p:nvSpPr>
          <p:cNvPr id="1256459" name="Text Box 11"/>
          <p:cNvSpPr txBox="1">
            <a:spLocks noChangeArrowheads="1"/>
          </p:cNvSpPr>
          <p:nvPr/>
        </p:nvSpPr>
        <p:spPr bwMode="auto">
          <a:xfrm>
            <a:off x="52287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1256460" name="Text Box 12"/>
          <p:cNvSpPr txBox="1">
            <a:spLocks noChangeArrowheads="1"/>
          </p:cNvSpPr>
          <p:nvPr/>
        </p:nvSpPr>
        <p:spPr bwMode="auto">
          <a:xfrm>
            <a:off x="5838379" y="3914532"/>
            <a:ext cx="609600" cy="314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en-US" sz="1400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D581715-E120-227E-3A30-6BB7E1F87EF6}"/>
              </a:ext>
            </a:extLst>
          </p:cNvPr>
          <p:cNvGrpSpPr/>
          <p:nvPr/>
        </p:nvGrpSpPr>
        <p:grpSpPr>
          <a:xfrm>
            <a:off x="656779" y="3847857"/>
            <a:ext cx="5791200" cy="838200"/>
            <a:chOff x="485860" y="4112783"/>
            <a:chExt cx="5791200" cy="838200"/>
          </a:xfrm>
        </p:grpSpPr>
        <p:sp>
          <p:nvSpPr>
            <p:cNvPr id="1256453" name="Text Box 5"/>
            <p:cNvSpPr txBox="1">
              <a:spLocks noChangeArrowheads="1"/>
            </p:cNvSpPr>
            <p:nvPr/>
          </p:nvSpPr>
          <p:spPr bwMode="auto">
            <a:xfrm>
              <a:off x="485860" y="4179458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0:</a:t>
              </a:r>
            </a:p>
          </p:txBody>
        </p:sp>
        <p:sp>
          <p:nvSpPr>
            <p:cNvPr id="1256471" name="Oval 23"/>
            <p:cNvSpPr>
              <a:spLocks noChangeArrowheads="1"/>
            </p:cNvSpPr>
            <p:nvPr/>
          </p:nvSpPr>
          <p:spPr bwMode="auto">
            <a:xfrm>
              <a:off x="2079447" y="4112783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56473" name="Text Box 25"/>
            <p:cNvSpPr txBox="1">
              <a:spLocks noChangeArrowheads="1"/>
            </p:cNvSpPr>
            <p:nvPr/>
          </p:nvSpPr>
          <p:spPr bwMode="auto">
            <a:xfrm>
              <a:off x="2020973" y="4636658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256474" name="Text Box 26"/>
            <p:cNvSpPr txBox="1">
              <a:spLocks noChangeArrowheads="1"/>
            </p:cNvSpPr>
            <p:nvPr/>
          </p:nvSpPr>
          <p:spPr bwMode="auto">
            <a:xfrm>
              <a:off x="1411373" y="4636658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56475" name="Text Box 27"/>
            <p:cNvSpPr txBox="1">
              <a:spLocks noChangeArrowheads="1"/>
            </p:cNvSpPr>
            <p:nvPr/>
          </p:nvSpPr>
          <p:spPr bwMode="auto">
            <a:xfrm>
              <a:off x="2630573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256476" name="Text Box 28"/>
            <p:cNvSpPr txBox="1">
              <a:spLocks noChangeArrowheads="1"/>
            </p:cNvSpPr>
            <p:nvPr/>
          </p:nvSpPr>
          <p:spPr bwMode="auto">
            <a:xfrm>
              <a:off x="3240173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56477" name="Text Box 29"/>
            <p:cNvSpPr txBox="1">
              <a:spLocks noChangeArrowheads="1"/>
            </p:cNvSpPr>
            <p:nvPr/>
          </p:nvSpPr>
          <p:spPr bwMode="auto">
            <a:xfrm>
              <a:off x="3849773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56478" name="Text Box 30"/>
            <p:cNvSpPr txBox="1">
              <a:spLocks noChangeArrowheads="1"/>
            </p:cNvSpPr>
            <p:nvPr/>
          </p:nvSpPr>
          <p:spPr bwMode="auto">
            <a:xfrm>
              <a:off x="4459373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256479" name="Text Box 31"/>
            <p:cNvSpPr txBox="1">
              <a:spLocks noChangeArrowheads="1"/>
            </p:cNvSpPr>
            <p:nvPr/>
          </p:nvSpPr>
          <p:spPr bwMode="auto">
            <a:xfrm>
              <a:off x="5057860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56480" name="Text Box 32"/>
            <p:cNvSpPr txBox="1">
              <a:spLocks noChangeArrowheads="1"/>
            </p:cNvSpPr>
            <p:nvPr/>
          </p:nvSpPr>
          <p:spPr bwMode="auto">
            <a:xfrm>
              <a:off x="5667460" y="46366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5A3EBA9-0E3F-5401-2E3C-5C90980BAC4A}"/>
              </a:ext>
            </a:extLst>
          </p:cNvPr>
          <p:cNvGrpSpPr/>
          <p:nvPr/>
        </p:nvGrpSpPr>
        <p:grpSpPr>
          <a:xfrm>
            <a:off x="656779" y="4305057"/>
            <a:ext cx="5791200" cy="838200"/>
            <a:chOff x="485860" y="4569983"/>
            <a:chExt cx="5791200" cy="838200"/>
          </a:xfrm>
        </p:grpSpPr>
        <p:sp>
          <p:nvSpPr>
            <p:cNvPr id="1256462" name="Text Box 14"/>
            <p:cNvSpPr txBox="1">
              <a:spLocks noChangeArrowheads="1"/>
            </p:cNvSpPr>
            <p:nvPr/>
          </p:nvSpPr>
          <p:spPr bwMode="auto">
            <a:xfrm>
              <a:off x="1400260" y="5093858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56463" name="Text Box 15"/>
            <p:cNvSpPr txBox="1">
              <a:spLocks noChangeArrowheads="1"/>
            </p:cNvSpPr>
            <p:nvPr/>
          </p:nvSpPr>
          <p:spPr bwMode="auto">
            <a:xfrm>
              <a:off x="2009860" y="5093858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256464" name="Text Box 16"/>
            <p:cNvSpPr txBox="1">
              <a:spLocks noChangeArrowheads="1"/>
            </p:cNvSpPr>
            <p:nvPr/>
          </p:nvSpPr>
          <p:spPr bwMode="auto">
            <a:xfrm>
              <a:off x="2619460" y="5093858"/>
              <a:ext cx="609600" cy="3143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256465" name="Text Box 17"/>
            <p:cNvSpPr txBox="1">
              <a:spLocks noChangeArrowheads="1"/>
            </p:cNvSpPr>
            <p:nvPr/>
          </p:nvSpPr>
          <p:spPr bwMode="auto">
            <a:xfrm>
              <a:off x="3229060" y="50938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56466" name="Text Box 18"/>
            <p:cNvSpPr txBox="1">
              <a:spLocks noChangeArrowheads="1"/>
            </p:cNvSpPr>
            <p:nvPr/>
          </p:nvSpPr>
          <p:spPr bwMode="auto">
            <a:xfrm>
              <a:off x="3838660" y="50938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56467" name="Text Box 19"/>
            <p:cNvSpPr txBox="1">
              <a:spLocks noChangeArrowheads="1"/>
            </p:cNvSpPr>
            <p:nvPr/>
          </p:nvSpPr>
          <p:spPr bwMode="auto">
            <a:xfrm>
              <a:off x="4448260" y="50938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256468" name="Text Box 20"/>
            <p:cNvSpPr txBox="1">
              <a:spLocks noChangeArrowheads="1"/>
            </p:cNvSpPr>
            <p:nvPr/>
          </p:nvSpPr>
          <p:spPr bwMode="auto">
            <a:xfrm>
              <a:off x="5057860" y="50938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56469" name="Text Box 21"/>
            <p:cNvSpPr txBox="1">
              <a:spLocks noChangeArrowheads="1"/>
            </p:cNvSpPr>
            <p:nvPr/>
          </p:nvSpPr>
          <p:spPr bwMode="auto">
            <a:xfrm>
              <a:off x="5667460" y="5093858"/>
              <a:ext cx="609600" cy="31432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256481" name="Text Box 33"/>
            <p:cNvSpPr txBox="1">
              <a:spLocks noChangeArrowheads="1"/>
            </p:cNvSpPr>
            <p:nvPr/>
          </p:nvSpPr>
          <p:spPr bwMode="auto">
            <a:xfrm>
              <a:off x="485860" y="4646183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1:</a:t>
              </a:r>
            </a:p>
          </p:txBody>
        </p:sp>
        <p:sp>
          <p:nvSpPr>
            <p:cNvPr id="1256482" name="Oval 34"/>
            <p:cNvSpPr>
              <a:spLocks noChangeArrowheads="1"/>
            </p:cNvSpPr>
            <p:nvPr/>
          </p:nvSpPr>
          <p:spPr bwMode="auto">
            <a:xfrm>
              <a:off x="2689047" y="4569983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454B908-E48B-4BD8-0E98-EFAFD6BE07CA}"/>
              </a:ext>
            </a:extLst>
          </p:cNvPr>
          <p:cNvGrpSpPr/>
          <p:nvPr/>
        </p:nvGrpSpPr>
        <p:grpSpPr>
          <a:xfrm>
            <a:off x="656779" y="4762257"/>
            <a:ext cx="5791200" cy="831850"/>
            <a:chOff x="485860" y="5027183"/>
            <a:chExt cx="5791200" cy="831850"/>
          </a:xfrm>
        </p:grpSpPr>
        <p:sp>
          <p:nvSpPr>
            <p:cNvPr id="1256470" name="Text Box 22"/>
            <p:cNvSpPr txBox="1">
              <a:spLocks noChangeArrowheads="1"/>
            </p:cNvSpPr>
            <p:nvPr/>
          </p:nvSpPr>
          <p:spPr bwMode="auto">
            <a:xfrm>
              <a:off x="485860" y="5093858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2:</a:t>
              </a:r>
            </a:p>
          </p:txBody>
        </p:sp>
        <p:sp>
          <p:nvSpPr>
            <p:cNvPr id="1256483" name="Oval 35"/>
            <p:cNvSpPr>
              <a:spLocks noChangeArrowheads="1"/>
            </p:cNvSpPr>
            <p:nvPr/>
          </p:nvSpPr>
          <p:spPr bwMode="auto">
            <a:xfrm>
              <a:off x="3298647" y="5027183"/>
              <a:ext cx="457200" cy="457200"/>
            </a:xfrm>
            <a:prstGeom prst="ellipse">
              <a:avLst/>
            </a:prstGeom>
            <a:noFill/>
            <a:ln w="25400">
              <a:solidFill>
                <a:srgbClr val="CC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1256485" name="Text Box 37"/>
            <p:cNvSpPr txBox="1">
              <a:spLocks noChangeArrowheads="1"/>
            </p:cNvSpPr>
            <p:nvPr/>
          </p:nvSpPr>
          <p:spPr bwMode="auto">
            <a:xfrm>
              <a:off x="1400260" y="5551058"/>
              <a:ext cx="609600" cy="307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256486" name="Text Box 38"/>
            <p:cNvSpPr txBox="1">
              <a:spLocks noChangeArrowheads="1"/>
            </p:cNvSpPr>
            <p:nvPr/>
          </p:nvSpPr>
          <p:spPr bwMode="auto">
            <a:xfrm>
              <a:off x="2009860" y="5551058"/>
              <a:ext cx="609600" cy="307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1256487" name="Text Box 39"/>
            <p:cNvSpPr txBox="1">
              <a:spLocks noChangeArrowheads="1"/>
            </p:cNvSpPr>
            <p:nvPr/>
          </p:nvSpPr>
          <p:spPr bwMode="auto">
            <a:xfrm>
              <a:off x="2619460" y="5551058"/>
              <a:ext cx="609600" cy="307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1256488" name="Text Box 40"/>
            <p:cNvSpPr txBox="1">
              <a:spLocks noChangeArrowheads="1"/>
            </p:cNvSpPr>
            <p:nvPr/>
          </p:nvSpPr>
          <p:spPr bwMode="auto">
            <a:xfrm>
              <a:off x="3838660" y="5551058"/>
              <a:ext cx="609600" cy="307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1256489" name="Text Box 41"/>
            <p:cNvSpPr txBox="1">
              <a:spLocks noChangeArrowheads="1"/>
            </p:cNvSpPr>
            <p:nvPr/>
          </p:nvSpPr>
          <p:spPr bwMode="auto">
            <a:xfrm>
              <a:off x="4448260" y="5551058"/>
              <a:ext cx="609600" cy="307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1256490" name="Text Box 42"/>
            <p:cNvSpPr txBox="1">
              <a:spLocks noChangeArrowheads="1"/>
            </p:cNvSpPr>
            <p:nvPr/>
          </p:nvSpPr>
          <p:spPr bwMode="auto">
            <a:xfrm>
              <a:off x="5057860" y="5551058"/>
              <a:ext cx="609600" cy="307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1256491" name="Text Box 43"/>
            <p:cNvSpPr txBox="1">
              <a:spLocks noChangeArrowheads="1"/>
            </p:cNvSpPr>
            <p:nvPr/>
          </p:nvSpPr>
          <p:spPr bwMode="auto">
            <a:xfrm>
              <a:off x="5667460" y="5551058"/>
              <a:ext cx="609600" cy="307975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256493" name="Text Box 45"/>
            <p:cNvSpPr txBox="1">
              <a:spLocks noChangeArrowheads="1"/>
            </p:cNvSpPr>
            <p:nvPr/>
          </p:nvSpPr>
          <p:spPr bwMode="auto">
            <a:xfrm>
              <a:off x="3229060" y="5551058"/>
              <a:ext cx="609600" cy="30797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en-US" sz="1400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B965506-3FEA-26C2-F9F3-3691F7B56296}"/>
              </a:ext>
            </a:extLst>
          </p:cNvPr>
          <p:cNvGrpSpPr/>
          <p:nvPr/>
        </p:nvGrpSpPr>
        <p:grpSpPr>
          <a:xfrm>
            <a:off x="656779" y="5219457"/>
            <a:ext cx="5791200" cy="847725"/>
            <a:chOff x="485860" y="5484383"/>
            <a:chExt cx="5791200" cy="847725"/>
          </a:xfrm>
        </p:grpSpPr>
        <p:sp>
          <p:nvSpPr>
            <p:cNvPr id="1256492" name="Text Box 44"/>
            <p:cNvSpPr txBox="1">
              <a:spLocks noChangeArrowheads="1"/>
            </p:cNvSpPr>
            <p:nvPr/>
          </p:nvSpPr>
          <p:spPr bwMode="auto">
            <a:xfrm>
              <a:off x="485860" y="5551058"/>
              <a:ext cx="990600" cy="304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400" dirty="0">
                  <a:latin typeface="Times New Roman" charset="0"/>
                  <a:ea typeface="Times New Roman" charset="0"/>
                  <a:cs typeface="Times New Roman" charset="0"/>
                </a:rPr>
                <a:t>s</a:t>
              </a:r>
              <a:r>
                <a:rPr lang="en-US" altLang="en-US" sz="1400" b="0" dirty="0">
                  <a:latin typeface="Times New Roman" charset="0"/>
                  <a:ea typeface="Times New Roman" charset="0"/>
                  <a:cs typeface="Times New Roman" charset="0"/>
                </a:rPr>
                <a:t>tep 3: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D08380D-3174-0A7C-27F9-EA5A46CAAED3}"/>
                </a:ext>
              </a:extLst>
            </p:cNvPr>
            <p:cNvGrpSpPr/>
            <p:nvPr/>
          </p:nvGrpSpPr>
          <p:grpSpPr>
            <a:xfrm>
              <a:off x="485860" y="5484383"/>
              <a:ext cx="5791200" cy="847725"/>
              <a:chOff x="485860" y="5484383"/>
              <a:chExt cx="5791200" cy="847725"/>
            </a:xfrm>
          </p:grpSpPr>
          <p:sp>
            <p:nvSpPr>
              <p:cNvPr id="1256494" name="Oval 46"/>
              <p:cNvSpPr>
                <a:spLocks noChangeArrowheads="1"/>
              </p:cNvSpPr>
              <p:nvPr/>
            </p:nvSpPr>
            <p:spPr bwMode="auto">
              <a:xfrm>
                <a:off x="3908247" y="5484383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rgbClr val="CC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CC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dirty="0"/>
              </a:p>
            </p:txBody>
          </p:sp>
          <p:sp>
            <p:nvSpPr>
              <p:cNvPr id="1256497" name="Text Box 49"/>
              <p:cNvSpPr txBox="1">
                <a:spLocks noChangeArrowheads="1"/>
              </p:cNvSpPr>
              <p:nvPr/>
            </p:nvSpPr>
            <p:spPr bwMode="auto">
              <a:xfrm>
                <a:off x="1400260" y="6017783"/>
                <a:ext cx="609600" cy="314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  <p:sp>
            <p:nvSpPr>
              <p:cNvPr id="1256498" name="Text Box 50"/>
              <p:cNvSpPr txBox="1">
                <a:spLocks noChangeArrowheads="1"/>
              </p:cNvSpPr>
              <p:nvPr/>
            </p:nvSpPr>
            <p:spPr bwMode="auto">
              <a:xfrm>
                <a:off x="2009860" y="6017783"/>
                <a:ext cx="609600" cy="314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  <p:sp>
            <p:nvSpPr>
              <p:cNvPr id="1256499" name="Text Box 51"/>
              <p:cNvSpPr txBox="1">
                <a:spLocks noChangeArrowheads="1"/>
              </p:cNvSpPr>
              <p:nvPr/>
            </p:nvSpPr>
            <p:spPr bwMode="auto">
              <a:xfrm>
                <a:off x="2619460" y="6017783"/>
                <a:ext cx="609600" cy="314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</a:t>
                </a:r>
              </a:p>
            </p:txBody>
          </p:sp>
          <p:sp>
            <p:nvSpPr>
              <p:cNvPr id="1256500" name="Text Box 52"/>
              <p:cNvSpPr txBox="1">
                <a:spLocks noChangeArrowheads="1"/>
              </p:cNvSpPr>
              <p:nvPr/>
            </p:nvSpPr>
            <p:spPr bwMode="auto">
              <a:xfrm>
                <a:off x="3838660" y="6017783"/>
                <a:ext cx="609600" cy="314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14</a:t>
                </a:r>
              </a:p>
            </p:txBody>
          </p:sp>
          <p:sp>
            <p:nvSpPr>
              <p:cNvPr id="1256501" name="Text Box 53"/>
              <p:cNvSpPr txBox="1">
                <a:spLocks noChangeArrowheads="1"/>
              </p:cNvSpPr>
              <p:nvPr/>
            </p:nvSpPr>
            <p:spPr bwMode="auto">
              <a:xfrm>
                <a:off x="4448260" y="6017783"/>
                <a:ext cx="609600" cy="3143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18</a:t>
                </a:r>
              </a:p>
            </p:txBody>
          </p:sp>
          <p:sp>
            <p:nvSpPr>
              <p:cNvPr id="1256502" name="Text Box 54"/>
              <p:cNvSpPr txBox="1">
                <a:spLocks noChangeArrowheads="1"/>
              </p:cNvSpPr>
              <p:nvPr/>
            </p:nvSpPr>
            <p:spPr bwMode="auto">
              <a:xfrm>
                <a:off x="5057860" y="6017783"/>
                <a:ext cx="609600" cy="3143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  <p:sp>
            <p:nvSpPr>
              <p:cNvPr id="1256503" name="Text Box 55"/>
              <p:cNvSpPr txBox="1">
                <a:spLocks noChangeArrowheads="1"/>
              </p:cNvSpPr>
              <p:nvPr/>
            </p:nvSpPr>
            <p:spPr bwMode="auto">
              <a:xfrm>
                <a:off x="5667460" y="6017783"/>
                <a:ext cx="609600" cy="314325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</a:t>
                </a:r>
              </a:p>
            </p:txBody>
          </p:sp>
          <p:sp>
            <p:nvSpPr>
              <p:cNvPr id="1256504" name="Text Box 56"/>
              <p:cNvSpPr txBox="1">
                <a:spLocks noChangeArrowheads="1"/>
              </p:cNvSpPr>
              <p:nvPr/>
            </p:nvSpPr>
            <p:spPr bwMode="auto">
              <a:xfrm>
                <a:off x="485860" y="6017783"/>
                <a:ext cx="990600" cy="304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lang="en-US" altLang="en-US" sz="1400" dirty="0">
                    <a:latin typeface="Consolas" panose="020B0609020204030204" pitchFamily="49" charset="0"/>
                    <a:ea typeface="Times New Roman" charset="0"/>
                    <a:cs typeface="Consolas" panose="020B0609020204030204" pitchFamily="49" charset="0"/>
                  </a:rPr>
                  <a:t>...</a:t>
                </a:r>
                <a:endParaRPr lang="en-US" altLang="en-US" sz="1400" b="0" dirty="0">
                  <a:latin typeface="Consolas" panose="020B0609020204030204" pitchFamily="49" charset="0"/>
                  <a:ea typeface="Times New Roman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256505" name="Text Box 57"/>
              <p:cNvSpPr txBox="1">
                <a:spLocks noChangeArrowheads="1"/>
              </p:cNvSpPr>
              <p:nvPr/>
            </p:nvSpPr>
            <p:spPr bwMode="auto">
              <a:xfrm>
                <a:off x="3229060" y="6017783"/>
                <a:ext cx="609600" cy="314325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en-US" sz="1400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</a:t>
                </a:r>
              </a:p>
            </p:txBody>
          </p:sp>
        </p:grpSp>
      </p:grpSp>
      <p:sp>
        <p:nvSpPr>
          <p:cNvPr id="63" name="Rectangle 47">
            <a:extLst>
              <a:ext uri="{FF2B5EF4-FFF2-40B4-BE49-F238E27FC236}">
                <a16:creationId xmlns:a16="http://schemas.microsoft.com/office/drawing/2014/main" id="{43C02258-7DD9-924B-9E77-D2146B1489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1378" y="3838332"/>
            <a:ext cx="2290775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822325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230313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383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600" b="0" u="sng" dirty="0">
                <a:latin typeface="Times New Roman" charset="0"/>
                <a:ea typeface="Times New Roman" charset="0"/>
                <a:cs typeface="Times New Roman" charset="0"/>
              </a:rPr>
              <a:t>Insertion algorithm:</a:t>
            </a:r>
          </a:p>
          <a:p>
            <a:pPr>
              <a:buFont typeface="Wingdings" charset="2"/>
              <a:buNone/>
            </a:pPr>
            <a: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  <a:t>Going from left to right:</a:t>
            </a:r>
          </a:p>
          <a:p>
            <a:pPr>
              <a:spcBef>
                <a:spcPts val="600"/>
              </a:spcBef>
              <a:buFont typeface="Wingdings" charset="2"/>
              <a:buNone/>
            </a:pPr>
            <a: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  <a:t>For each element,</a:t>
            </a:r>
            <a:b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</a:br>
            <a:r>
              <a:rPr lang="en-US" altLang="en-US" sz="1600" b="0" dirty="0">
                <a:latin typeface="Times New Roman" charset="0"/>
                <a:ea typeface="Times New Roman" charset="0"/>
                <a:cs typeface="Times New Roman" charset="0"/>
              </a:rPr>
              <a:t>swap with the element on the left, until the element reaches its place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194FE37-C1C2-F8E1-F5DE-53C6B623EE56}"/>
              </a:ext>
            </a:extLst>
          </p:cNvPr>
          <p:cNvGrpSpPr/>
          <p:nvPr/>
        </p:nvGrpSpPr>
        <p:grpSpPr>
          <a:xfrm>
            <a:off x="1066947" y="979058"/>
            <a:ext cx="6193859" cy="2286000"/>
            <a:chOff x="1066947" y="979058"/>
            <a:chExt cx="6193859" cy="2286000"/>
          </a:xfrm>
        </p:grpSpPr>
        <p:sp>
          <p:nvSpPr>
            <p:cNvPr id="59" name="Rectangle 4">
              <a:extLst>
                <a:ext uri="{FF2B5EF4-FFF2-40B4-BE49-F238E27FC236}">
                  <a16:creationId xmlns:a16="http://schemas.microsoft.com/office/drawing/2014/main" id="{B562DA21-9EAF-2340-9F4D-AE6C1C31C6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9634" y="979058"/>
              <a:ext cx="2841172" cy="2286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600" b="0" u="sng" dirty="0">
                  <a:latin typeface="Times New Roman" charset="0"/>
                  <a:ea typeface="Times New Roman" charset="0"/>
                  <a:cs typeface="Times New Roman" charset="0"/>
                </a:rPr>
                <a:t>Analysis</a:t>
              </a:r>
              <a:endParaRPr lang="en-US" altLang="en-US" sz="1600" b="0" dirty="0">
                <a:latin typeface="Times New Roman" charset="0"/>
                <a:ea typeface="Times New Roman" charset="0"/>
                <a:cs typeface="Times New Roman" charset="0"/>
              </a:endParaRPr>
            </a:p>
            <a:p>
              <a:pPr marL="7938" indent="-7938">
                <a:buFont typeface="Wingdings" charset="2"/>
                <a:buNone/>
              </a:pPr>
              <a:r>
                <a:rPr lang="en-US" altLang="en-US" sz="1600" b="0" dirty="0">
                  <a:latin typeface="Times New Roman" charset="0"/>
                  <a:ea typeface="Times New Roman" charset="0"/>
                  <a:cs typeface="Times New Roman" charset="0"/>
                </a:rPr>
                <a:t>How many swaps we have to do in the worst case?</a:t>
              </a:r>
            </a:p>
            <a:p>
              <a:pPr>
                <a:buFont typeface="Wingdings" charset="2"/>
                <a:buNone/>
              </a:pPr>
              <a:r>
                <a:rPr lang="en-US" altLang="en-US" sz="1600" b="0" dirty="0">
                  <a:latin typeface="Times New Roman" charset="0"/>
                  <a:ea typeface="Times New Roman" charset="0"/>
                  <a:cs typeface="Times New Roman" charset="0"/>
                </a:rPr>
                <a:t>1 + 2 + 3 + … + </a:t>
              </a:r>
              <a:r>
                <a:rPr lang="en-US" altLang="en-US" sz="1600" i="1" dirty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en-US" sz="1600" b="0" dirty="0">
                  <a:latin typeface="Times New Roman" charset="0"/>
                  <a:ea typeface="Times New Roman" charset="0"/>
                  <a:cs typeface="Times New Roman" charset="0"/>
                </a:rPr>
                <a:t> = ½ </a:t>
              </a:r>
              <a:r>
                <a:rPr lang="en-US" altLang="en-US" sz="1600" b="0" i="1" spc="200" dirty="0"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en-US" sz="1600" b="0" dirty="0"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en-US" altLang="en-US" sz="1600" b="0" i="1" dirty="0">
                  <a:latin typeface="Times New Roman" charset="0"/>
                  <a:ea typeface="Times New Roman" charset="0"/>
                  <a:cs typeface="Times New Roman" charset="0"/>
                </a:rPr>
                <a:t>n </a:t>
              </a:r>
              <a:r>
                <a:rPr lang="en-US" altLang="en-US" sz="1600" b="0" dirty="0">
                  <a:latin typeface="Times New Roman" charset="0"/>
                  <a:ea typeface="Times New Roman" charset="0"/>
                  <a:cs typeface="Times New Roman" charset="0"/>
                </a:rPr>
                <a:t>+ 1)</a:t>
              </a:r>
            </a:p>
            <a:p>
              <a:pPr>
                <a:buFont typeface="Wingdings" charset="2"/>
                <a:buNone/>
              </a:pPr>
              <a:r>
                <a:rPr lang="en-US" altLang="en-US" b="0" dirty="0">
                  <a:latin typeface="Times New Roman" charset="0"/>
                  <a:ea typeface="Times New Roman" charset="0"/>
                  <a:cs typeface="Times New Roman" charset="0"/>
                </a:rPr>
                <a:t>Running time = </a:t>
              </a:r>
              <a:r>
                <a:rPr lang="en-US" altLang="en-US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  <a:r>
                <a:rPr lang="en-US" altLang="en-US" sz="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en-US" b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en-US" altLang="en-US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en-US" b="1" baseline="30000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2</a:t>
              </a:r>
              <a:r>
                <a:rPr lang="en-US" altLang="en-US" b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  <a:p>
              <a:pPr>
                <a:buFont typeface="Wingdings" charset="2"/>
                <a:buNone/>
              </a:pPr>
              <a:endParaRPr lang="en-US" altLang="en-US" sz="1600" b="0" dirty="0"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F555AF-E4E1-50F4-9080-582E48D0D2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6947" y="1043237"/>
              <a:ext cx="3034856" cy="143338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44000" tIns="190800" rIns="93600" bIns="190800" anchor="t" anchorCtr="0"/>
            <a:lstStyle>
              <a:lvl1pPr marL="92075" indent="-92075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357188" indent="-85725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65225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 marL="12700" lvl="1" indent="-12700">
                <a:lnSpc>
                  <a:spcPct val="70000"/>
                </a:lnSpc>
                <a:spcBef>
                  <a:spcPts val="0"/>
                </a:spcBef>
                <a:buFont typeface="Wingdings" charset="2"/>
                <a:buNone/>
              </a:pPr>
              <a:r>
                <a:rPr lang="en-US" altLang="en-US" sz="1400" b="0" dirty="0">
                  <a:solidFill>
                    <a:srgbClr val="006600"/>
                  </a:solidFill>
                  <a:latin typeface="Times New Roman" panose="02020603050405020304" pitchFamily="18" charset="0"/>
                  <a:ea typeface="Consolas" charset="0"/>
                  <a:cs typeface="Times New Roman" panose="02020603050405020304" pitchFamily="18" charset="0"/>
                </a:rPr>
                <a:t>// Sorts array of length n </a:t>
              </a:r>
            </a:p>
            <a:p>
              <a:pPr marL="12700" lvl="1" indent="-12700">
                <a:lnSpc>
                  <a:spcPts val="1640"/>
                </a:lnSpc>
                <a:spcBef>
                  <a:spcPts val="0"/>
                </a:spcBef>
                <a:buFont typeface="Wingdings" charset="2"/>
                <a:buNone/>
              </a:pP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for j = 1 .. </a:t>
              </a:r>
              <a:r>
                <a:rPr lang="en-US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n</a:t>
              </a:r>
              <a:r>
                <a:rPr lang="en-US" altLang="en-US" sz="8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altLang="en-US" sz="8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</a:p>
            <a:p>
              <a:pPr marL="12700" lvl="1" indent="-12700">
                <a:lnSpc>
                  <a:spcPts val="1640"/>
                </a:lnSpc>
                <a:spcBef>
                  <a:spcPts val="0"/>
                </a:spcBef>
                <a:buNone/>
              </a:pP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  k = j</a:t>
              </a:r>
              <a:r>
                <a:rPr lang="en-US" altLang="en-US" sz="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–</a:t>
              </a:r>
              <a:r>
                <a:rPr lang="en-US" altLang="en-US" sz="800" dirty="0">
                  <a:latin typeface="Consolas" panose="020B0609020204030204" pitchFamily="49" charset="0"/>
                  <a:cs typeface="Consolas" panose="020B0609020204030204" pitchFamily="49" charset="0"/>
                </a:rPr>
                <a:t> </a:t>
              </a:r>
              <a:r>
                <a:rPr lang="en-US" alt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1</a:t>
              </a:r>
              <a:endParaRPr lang="en-US" alt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  <a:p>
              <a:pPr marL="12700" lvl="1" indent="-12700">
                <a:lnSpc>
                  <a:spcPts val="1640"/>
                </a:lnSpc>
                <a:spcBef>
                  <a:spcPts val="0"/>
                </a:spcBef>
                <a:buFont typeface="Wingdings" charset="2"/>
                <a:buNone/>
              </a:pP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  while (a[k] &gt; a[j] and k &gt;= 0)</a:t>
              </a:r>
            </a:p>
            <a:p>
              <a:pPr marL="12700" lvl="1" indent="-12700">
                <a:lnSpc>
                  <a:spcPts val="1640"/>
                </a:lnSpc>
                <a:spcBef>
                  <a:spcPts val="0"/>
                </a:spcBef>
                <a:buFont typeface="Wingdings" charset="2"/>
                <a:buNone/>
              </a:pP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     swap a[k + 1], a[k]</a:t>
              </a:r>
            </a:p>
            <a:p>
              <a:pPr marL="12700" lvl="1" indent="-12700">
                <a:lnSpc>
                  <a:spcPts val="1640"/>
                </a:lnSpc>
                <a:spcBef>
                  <a:spcPts val="0"/>
                </a:spcBef>
                <a:buFont typeface="Wingdings" charset="2"/>
                <a:buNone/>
              </a:pPr>
              <a:r>
                <a:rPr lang="en-US" alt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      k--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10979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AC9351-54BD-1033-5A44-C099C4FEB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C994C3F6-D20B-E95D-E5C7-1F8C7D0E51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Simple sort algorithms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7BF2E9-9B9F-0E3C-D2CF-8682CAD9A29A}"/>
              </a:ext>
            </a:extLst>
          </p:cNvPr>
          <p:cNvSpPr txBox="1"/>
          <p:nvPr/>
        </p:nvSpPr>
        <p:spPr>
          <a:xfrm>
            <a:off x="7847463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7FAC012-6FE9-C14F-1302-4C7E627B20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4379" y="909241"/>
            <a:ext cx="8003571" cy="334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Selection sort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Insertion sort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Bubble sort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...</a:t>
            </a:r>
          </a:p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There are many other sorting algorithms, </a:t>
            </a:r>
            <a:br>
              <a:rPr lang="en-US" sz="2000" dirty="0">
                <a:latin typeface="Times New Roman"/>
                <a:cs typeface="Times New Roman"/>
              </a:rPr>
            </a:br>
            <a:r>
              <a:rPr lang="en-US" sz="2000" dirty="0">
                <a:latin typeface="Times New Roman"/>
                <a:cs typeface="Times New Roman"/>
              </a:rPr>
              <a:t>all based on pairwise comparisons</a:t>
            </a:r>
          </a:p>
          <a:p>
            <a:pPr algn="l">
              <a:spcBef>
                <a:spcPts val="18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All </a:t>
            </a:r>
            <a:r>
              <a:rPr lang="en-US" altLang="en-US" sz="2000" b="1" i="1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O</a:t>
            </a:r>
            <a:r>
              <a:rPr lang="en-US" altLang="en-US" sz="800" b="1" i="1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en-US" sz="2000" b="1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altLang="en-US" sz="2000" b="1" i="1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en-US" altLang="en-US" sz="2000" b="1" baseline="30000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en-US" sz="2000" b="1" dirty="0">
                <a:solidFill>
                  <a:srgbClr val="0037C0"/>
                </a:solidFill>
                <a:latin typeface="Times New Roman" charset="0"/>
                <a:ea typeface="Times New Roman" charset="0"/>
                <a:cs typeface="Times New Roman" charset="0"/>
              </a:rPr>
              <a:t>) </a:t>
            </a:r>
            <a:r>
              <a:rPr lang="en-US" altLang="en-US" sz="2000" dirty="0">
                <a:latin typeface="Times New Roman" charset="0"/>
                <a:ea typeface="Times New Roman" charset="0"/>
                <a:cs typeface="Times New Roman" charset="0"/>
              </a:rPr>
              <a:t>. . .</a:t>
            </a:r>
            <a:endParaRPr lang="en-US" sz="2000" dirty="0">
              <a:latin typeface="Times New Roman"/>
              <a:cs typeface="Times New Roman"/>
            </a:endParaRPr>
          </a:p>
          <a:p>
            <a:pPr algn="l">
              <a:spcBef>
                <a:spcPts val="1800"/>
              </a:spcBef>
              <a:buSzPct val="100000"/>
              <a:defRPr/>
            </a:pPr>
            <a:r>
              <a:rPr lang="en-US" sz="2800" b="1" dirty="0">
                <a:latin typeface="Times New Roman"/>
                <a:cs typeface="Times New Roman"/>
              </a:rPr>
              <a:t>Can we do better?</a:t>
            </a:r>
          </a:p>
        </p:txBody>
      </p:sp>
    </p:spTree>
    <p:extLst>
      <p:ext uri="{BB962C8B-B14F-4D97-AF65-F5344CB8AC3E}">
        <p14:creationId xmlns:p14="http://schemas.microsoft.com/office/powerpoint/2010/main" val="39415404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2DD569C-DFF2-1F9C-5AA4-10A6CCFB4A27}"/>
              </a:ext>
            </a:extLst>
          </p:cNvPr>
          <p:cNvGrpSpPr/>
          <p:nvPr/>
        </p:nvGrpSpPr>
        <p:grpSpPr>
          <a:xfrm>
            <a:off x="457200" y="1219200"/>
            <a:ext cx="7696200" cy="3940629"/>
            <a:chOff x="457200" y="1219200"/>
            <a:chExt cx="7696200" cy="3940629"/>
          </a:xfrm>
        </p:grpSpPr>
        <p:sp>
          <p:nvSpPr>
            <p:cNvPr id="1538053" name="Rectangle 5"/>
            <p:cNvSpPr>
              <a:spLocks noChangeArrowheads="1"/>
            </p:cNvSpPr>
            <p:nvPr/>
          </p:nvSpPr>
          <p:spPr bwMode="auto">
            <a:xfrm>
              <a:off x="457200" y="1219200"/>
              <a:ext cx="7696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Set up: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 Create an array of 10 empty lists, one for each digit:</a:t>
              </a:r>
            </a:p>
          </p:txBody>
        </p:sp>
        <p:sp>
          <p:nvSpPr>
            <p:cNvPr id="6" name="Rectangle 11"/>
            <p:cNvSpPr>
              <a:spLocks noChangeArrowheads="1"/>
            </p:cNvSpPr>
            <p:nvPr/>
          </p:nvSpPr>
          <p:spPr bwMode="auto">
            <a:xfrm>
              <a:off x="533400" y="2264229"/>
              <a:ext cx="2667000" cy="28956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/>
          </p:spPr>
          <p:txBody>
            <a:bodyPr lIns="92075" tIns="46038" rIns="92075" bIns="46038"/>
            <a:lstStyle/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0: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1: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2: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3:  ( )  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4: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5: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6: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7: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8: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200" b="0" dirty="0">
                  <a:latin typeface="Consolas" charset="0"/>
                  <a:ea typeface="Consolas" charset="0"/>
                  <a:cs typeface="Consolas" charset="0"/>
                </a:rPr>
                <a:t>9:  ( )</a:t>
              </a:r>
            </a:p>
            <a:p>
              <a: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endParaRPr lang="en-US" altLang="en-US" sz="1200" b="0" dirty="0"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  <p:sp>
        <p:nvSpPr>
          <p:cNvPr id="8" name="Rectangle 3">
            <a:extLst>
              <a:ext uri="{FF2B5EF4-FFF2-40B4-BE49-F238E27FC236}">
                <a16:creationId xmlns:a16="http://schemas.microsoft.com/office/drawing/2014/main" id="{741570E7-F686-284A-AEBF-7815C5C93A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 230, 34, 76, 80, 735, 21, 4, 59</a:t>
            </a:r>
          </a:p>
        </p:txBody>
      </p:sp>
    </p:spTree>
    <p:extLst>
      <p:ext uri="{BB962C8B-B14F-4D97-AF65-F5344CB8AC3E}">
        <p14:creationId xmlns:p14="http://schemas.microsoft.com/office/powerpoint/2010/main" val="1186058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39C11-02D9-A32D-E473-F77B5E99CA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D29AC5BC-2C27-935C-E92F-56BFE1E7C6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Time efficiency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95AB2F4-3C32-90B9-10A1-200CA24948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169" y="985031"/>
            <a:ext cx="6785441" cy="58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2000" u="sng" dirty="0">
                <a:latin typeface="Times New Roman"/>
                <a:cs typeface="Times New Roman"/>
              </a:rPr>
              <a:t>Two approaches of studying time efficiency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  <a:buSzPct val="100000"/>
              <a:defRPr/>
            </a:pPr>
            <a:endParaRPr lang="en-US" sz="20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2000" dirty="0">
              <a:latin typeface="Comic Sans MS" charset="0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2727759-58DE-049D-6400-23F653FE2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997" y="3387451"/>
            <a:ext cx="2280985" cy="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Timing the program</a:t>
            </a:r>
            <a:endParaRPr lang="en-US" sz="18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Comic Sans MS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5E26F-195E-F0FB-8DD6-9EEC8F143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60" y="1874722"/>
            <a:ext cx="1309913" cy="1366677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9C54185C-F20F-E544-8024-088874766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396458"/>
            <a:ext cx="2731929" cy="442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Analyzing the algorithm</a:t>
            </a: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Comic Sans MS" charset="0"/>
              <a:cs typeface="+mn-cs"/>
            </a:endParaRPr>
          </a:p>
        </p:txBody>
      </p:sp>
      <p:pic>
        <p:nvPicPr>
          <p:cNvPr id="8" name="Picture 2" descr="How to Make Your Bookkeeper Really Work for Your Business">
            <a:extLst>
              <a:ext uri="{FF2B5EF4-FFF2-40B4-BE49-F238E27FC236}">
                <a16:creationId xmlns:a16="http://schemas.microsoft.com/office/drawing/2014/main" id="{1CFF29F7-0DA0-C793-D79D-996DD06D7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93" y="2042909"/>
            <a:ext cx="2308205" cy="1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4B8C3C3D-A54C-9766-8633-0517AE8A487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2313473" y="4003205"/>
            <a:ext cx="645885" cy="491705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7283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FB0259F-1271-71F1-061C-9AC11A5D8ABD}"/>
              </a:ext>
            </a:extLst>
          </p:cNvPr>
          <p:cNvGrpSpPr/>
          <p:nvPr/>
        </p:nvGrpSpPr>
        <p:grpSpPr>
          <a:xfrm>
            <a:off x="433251" y="5410200"/>
            <a:ext cx="5967549" cy="944880"/>
            <a:chOff x="433251" y="5410200"/>
            <a:chExt cx="5967549" cy="944880"/>
          </a:xfrm>
        </p:grpSpPr>
        <p:sp>
          <p:nvSpPr>
            <p:cNvPr id="1536005" name="Rectangle 5"/>
            <p:cNvSpPr>
              <a:spLocks noChangeArrowheads="1"/>
            </p:cNvSpPr>
            <p:nvPr/>
          </p:nvSpPr>
          <p:spPr bwMode="auto">
            <a:xfrm>
              <a:off x="433251" y="5897880"/>
              <a:ext cx="3886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Output: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 230, 80, 21, 34, 4, 735, 76, 59</a:t>
              </a:r>
            </a:p>
          </p:txBody>
        </p:sp>
        <p:sp>
          <p:nvSpPr>
            <p:cNvPr id="1536007" name="Rectangle 7"/>
            <p:cNvSpPr>
              <a:spLocks noChangeArrowheads="1"/>
            </p:cNvSpPr>
            <p:nvPr/>
          </p:nvSpPr>
          <p:spPr bwMode="auto">
            <a:xfrm>
              <a:off x="457200" y="54102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Remove the values from the lists, preserving their order:</a:t>
              </a:r>
            </a:p>
          </p:txBody>
        </p:sp>
      </p:grp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 230, 34, 76, 80, 735, 21, 4, 59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33400" y="2264229"/>
            <a:ext cx="2667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0:  (230, 80)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1:  (21)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2: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3:  ( ) 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4:  (34, 4)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5:  (735)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6:  (76)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7: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8: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9:  (59)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endParaRPr lang="en-US" altLang="en-US" sz="1200" b="0" dirty="0">
              <a:latin typeface="Consolas" charset="0"/>
              <a:ea typeface="Consolas" charset="0"/>
              <a:cs typeface="Consolas" charset="0"/>
            </a:endParaRPr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65EEF300-2B60-C249-A56B-561D4A290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524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           23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3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7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6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8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73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2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1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4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, 5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9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2F3FEAD-BAEC-2647-B387-445098015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200"/>
            <a:ext cx="8458200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>
                <a:latin typeface="Times New Roman" charset="0"/>
                <a:ea typeface="Times New Roman" charset="0"/>
                <a:cs typeface="Times New Roman" charset="0"/>
              </a:rPr>
              <a:t>Step 0: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 Add the values to the lists, according to their least significant (right-most) digit:</a:t>
            </a:r>
          </a:p>
        </p:txBody>
      </p:sp>
    </p:spTree>
    <p:extLst>
      <p:ext uri="{BB962C8B-B14F-4D97-AF65-F5344CB8AC3E}">
        <p14:creationId xmlns:p14="http://schemas.microsoft.com/office/powerpoint/2010/main" val="278260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sp>
        <p:nvSpPr>
          <p:cNvPr id="1523719" name="Rectangle 7"/>
          <p:cNvSpPr>
            <a:spLocks noChangeArrowheads="1"/>
          </p:cNvSpPr>
          <p:nvPr/>
        </p:nvSpPr>
        <p:spPr bwMode="auto">
          <a:xfrm>
            <a:off x="4321629" y="747849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(Output of previous stage)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 230, 80, 21, 34, 4, 735, 76, 59</a:t>
            </a:r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533400" y="2264229"/>
            <a:ext cx="2667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0: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1: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2: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3:  ( ) 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4: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5: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6: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7: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8: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9: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endParaRPr lang="en-US" altLang="en-US" sz="1200" b="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4056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sp>
        <p:nvSpPr>
          <p:cNvPr id="1523719" name="Rectangle 7"/>
          <p:cNvSpPr>
            <a:spLocks noChangeArrowheads="1"/>
          </p:cNvSpPr>
          <p:nvPr/>
        </p:nvSpPr>
        <p:spPr bwMode="auto">
          <a:xfrm>
            <a:off x="4321629" y="747849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(Output of previous stage)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8D3AE2D-352D-AED0-DE5B-AF1004C4577A}"/>
              </a:ext>
            </a:extLst>
          </p:cNvPr>
          <p:cNvGrpSpPr/>
          <p:nvPr/>
        </p:nvGrpSpPr>
        <p:grpSpPr>
          <a:xfrm>
            <a:off x="495300" y="5410200"/>
            <a:ext cx="5943600" cy="914400"/>
            <a:chOff x="495300" y="5410200"/>
            <a:chExt cx="5943600" cy="914400"/>
          </a:xfrm>
        </p:grpSpPr>
        <p:sp>
          <p:nvSpPr>
            <p:cNvPr id="1523717" name="Rectangle 5"/>
            <p:cNvSpPr>
              <a:spLocks noChangeArrowheads="1"/>
            </p:cNvSpPr>
            <p:nvPr/>
          </p:nvSpPr>
          <p:spPr bwMode="auto">
            <a:xfrm>
              <a:off x="495300" y="5867400"/>
              <a:ext cx="38862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Output: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 4, 21, 230, 34, 735, 59, 76, 80</a:t>
              </a:r>
            </a:p>
          </p:txBody>
        </p:sp>
        <p:sp>
          <p:nvSpPr>
            <p:cNvPr id="1523720" name="Rectangle 8"/>
            <p:cNvSpPr>
              <a:spLocks noChangeArrowheads="1"/>
            </p:cNvSpPr>
            <p:nvPr/>
          </p:nvSpPr>
          <p:spPr bwMode="auto">
            <a:xfrm>
              <a:off x="495300" y="54102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Remove the values from the lists, preserving their order:</a:t>
              </a:r>
            </a:p>
          </p:txBody>
        </p:sp>
      </p:grpSp>
      <p:sp>
        <p:nvSpPr>
          <p:cNvPr id="1523721" name="Rectangle 9"/>
          <p:cNvSpPr>
            <a:spLocks noChangeArrowheads="1"/>
          </p:cNvSpPr>
          <p:nvPr/>
        </p:nvSpPr>
        <p:spPr bwMode="auto">
          <a:xfrm>
            <a:off x="457200" y="12192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>
                <a:latin typeface="Times New Roman" charset="0"/>
                <a:ea typeface="Times New Roman" charset="0"/>
                <a:cs typeface="Times New Roman" charset="0"/>
              </a:rPr>
              <a:t>Step 1: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 Add the values to the lists, according to their next right-most digit:</a:t>
            </a:r>
          </a:p>
        </p:txBody>
      </p:sp>
      <p:sp>
        <p:nvSpPr>
          <p:cNvPr id="1523723" name="Rectangle 11"/>
          <p:cNvSpPr>
            <a:spLocks noChangeArrowheads="1"/>
          </p:cNvSpPr>
          <p:nvPr/>
        </p:nvSpPr>
        <p:spPr bwMode="auto">
          <a:xfrm>
            <a:off x="533400" y="1600200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           2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0, 0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8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0, 0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1, 0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4, 0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0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4, 7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3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5, 0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7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6, 0</a:t>
            </a:r>
            <a:r>
              <a:rPr lang="en-US" altLang="en-US" sz="1800" b="0" dirty="0">
                <a:solidFill>
                  <a:srgbClr val="800000"/>
                </a:solidFill>
                <a:latin typeface="Times New Roman" charset="0"/>
                <a:ea typeface="Times New Roman" charset="0"/>
                <a:cs typeface="Times New Roman" charset="0"/>
              </a:rPr>
              <a:t>5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9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 230, 80, 21, 34, 4, 735, 76, 59</a:t>
            </a:r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533400" y="2264229"/>
            <a:ext cx="2667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0:  (4)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1: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2:  (21)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3:  (230, 34, 735) 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4: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5:  (59)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6: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7:  (76)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8:  (80)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9: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endParaRPr lang="en-US" altLang="en-US" sz="1200" b="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26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sp>
        <p:nvSpPr>
          <p:cNvPr id="1523719" name="Rectangle 7"/>
          <p:cNvSpPr>
            <a:spLocks noChangeArrowheads="1"/>
          </p:cNvSpPr>
          <p:nvPr/>
        </p:nvSpPr>
        <p:spPr bwMode="auto">
          <a:xfrm>
            <a:off x="4321629" y="747849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(Output of previous stage)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</a:t>
            </a:r>
            <a:r>
              <a:rPr lang="en-US" altLang="en-US" dirty="0"/>
              <a:t>4, 21, 230, 34, 735, 59, 76, 80</a:t>
            </a:r>
            <a:endParaRPr lang="en-US" altLang="en-US" sz="1800" b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598385-973F-534E-B3AE-1E47A6C05C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64229"/>
            <a:ext cx="2667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0: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1: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2: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3:  ( ) 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4: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5: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6: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7: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8: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9: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endParaRPr lang="en-US" altLang="en-US" sz="1200" b="0" dirty="0">
              <a:latin typeface="Consolas" charset="0"/>
              <a:ea typeface="Consolas" charset="0"/>
              <a:cs typeface="Consola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51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Radix sort</a:t>
            </a:r>
          </a:p>
        </p:txBody>
      </p:sp>
      <p:sp>
        <p:nvSpPr>
          <p:cNvPr id="1523719" name="Rectangle 7"/>
          <p:cNvSpPr>
            <a:spLocks noChangeArrowheads="1"/>
          </p:cNvSpPr>
          <p:nvPr/>
        </p:nvSpPr>
        <p:spPr bwMode="auto">
          <a:xfrm>
            <a:off x="4321629" y="747849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(Output of previous stage)</a:t>
            </a:r>
          </a:p>
        </p:txBody>
      </p:sp>
      <p:sp>
        <p:nvSpPr>
          <p:cNvPr id="1523721" name="Rectangle 9"/>
          <p:cNvSpPr>
            <a:spLocks noChangeArrowheads="1"/>
          </p:cNvSpPr>
          <p:nvPr/>
        </p:nvSpPr>
        <p:spPr bwMode="auto">
          <a:xfrm>
            <a:off x="457200" y="12192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>
                <a:latin typeface="Times New Roman" charset="0"/>
                <a:ea typeface="Times New Roman" charset="0"/>
                <a:cs typeface="Times New Roman" charset="0"/>
              </a:rPr>
              <a:t>Step 2:</a:t>
            </a:r>
            <a:r>
              <a:rPr lang="en-US" altLang="en-US" sz="1800" b="0" dirty="0">
                <a:latin typeface="Times New Roman" charset="0"/>
                <a:ea typeface="Times New Roman" charset="0"/>
                <a:cs typeface="Times New Roman" charset="0"/>
              </a:rPr>
              <a:t> Add the values to the lists, according to their next right-most digit: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762000"/>
            <a:ext cx="3886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2857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1pPr>
            <a:lvl2pPr marL="742950" indent="-285750" algn="l" rtl="0" eaLnBrk="0" fontAlgn="base" hangingPunct="0">
              <a:spcBef>
                <a:spcPct val="6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2pPr>
            <a:lvl3pPr marL="12001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3pPr>
            <a:lvl4pPr marL="16573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4pPr>
            <a:lvl5pPr marL="21145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100000"/>
              <a:buFont typeface="Arial" charset="0"/>
              <a:buChar char="•"/>
              <a:defRPr kern="120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charset="2"/>
              <a:buNone/>
            </a:pPr>
            <a:r>
              <a:rPr lang="en-US" altLang="en-US" sz="1800" b="0" u="sng" dirty="0"/>
              <a:t>Input:</a:t>
            </a:r>
            <a:r>
              <a:rPr lang="en-US" altLang="en-US" sz="1800" b="0" dirty="0"/>
              <a:t> </a:t>
            </a:r>
            <a:r>
              <a:rPr lang="en-US" altLang="en-US" dirty="0"/>
              <a:t>4, 21, 230, 34, 735, 59, 76, 80</a:t>
            </a:r>
            <a:endParaRPr lang="en-US" altLang="en-US" sz="1800" b="0" dirty="0"/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08A2247E-DCEC-7A40-97AE-911F4424FF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3400" y="2264229"/>
            <a:ext cx="2667000" cy="28956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lIns="92075" tIns="46038" rIns="92075" bIns="46038"/>
          <a:lstStyle/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0:  (4, 21, 34, 59, 76, 80)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1: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2:  (230)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3:  ( )  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4: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5: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6: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7:  (735)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8: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r>
              <a:rPr lang="en-US" altLang="en-US" sz="1200" b="0" dirty="0">
                <a:latin typeface="Consolas" charset="0"/>
                <a:ea typeface="Consolas" charset="0"/>
                <a:cs typeface="Consolas" charset="0"/>
              </a:rPr>
              <a:t>9:  ( )</a:t>
            </a:r>
          </a:p>
          <a:p>
            <a: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None/>
            </a:pPr>
            <a:endParaRPr lang="en-US" altLang="en-US" sz="1200" b="0" dirty="0">
              <a:latin typeface="Consolas" charset="0"/>
              <a:ea typeface="Consolas" charset="0"/>
              <a:cs typeface="Consolas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3E9BAD-1C25-1867-985C-468F086914B2}"/>
              </a:ext>
            </a:extLst>
          </p:cNvPr>
          <p:cNvGrpSpPr/>
          <p:nvPr/>
        </p:nvGrpSpPr>
        <p:grpSpPr>
          <a:xfrm>
            <a:off x="428897" y="5486400"/>
            <a:ext cx="5943600" cy="928981"/>
            <a:chOff x="428897" y="5486400"/>
            <a:chExt cx="5943600" cy="928981"/>
          </a:xfrm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C6496CE4-95AD-1447-9EE4-A1C1BB32B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97" y="5867400"/>
              <a:ext cx="3762104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Output: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 4, 21, 34, 59, 76, 80, 230, 735</a:t>
              </a:r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9882C3E5-C3B6-794E-AA99-E9FEC99400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97" y="5486400"/>
              <a:ext cx="5943600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Remove the values from the lists, preserving their order:</a:t>
              </a:r>
            </a:p>
          </p:txBody>
        </p:sp>
        <p:sp>
          <p:nvSpPr>
            <p:cNvPr id="15" name="Rounded Rectangular Callout 14">
              <a:extLst>
                <a:ext uri="{FF2B5EF4-FFF2-40B4-BE49-F238E27FC236}">
                  <a16:creationId xmlns:a16="http://schemas.microsoft.com/office/drawing/2014/main" id="{104DF356-9CBC-0C4D-B93C-F9860FD28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43400" y="6087919"/>
              <a:ext cx="691587" cy="327462"/>
            </a:xfrm>
            <a:prstGeom prst="wedgeRoundRectCallout">
              <a:avLst>
                <a:gd name="adj1" fmla="val -86617"/>
                <a:gd name="adj2" fmla="val -58228"/>
                <a:gd name="adj3" fmla="val 16667"/>
              </a:avLst>
            </a:prstGeom>
            <a:solidFill>
              <a:srgbClr val="FFF1B2"/>
            </a:solidFill>
            <a:ln>
              <a:noFill/>
            </a:ln>
            <a:effectLst/>
          </p:spPr>
          <p:txBody>
            <a:bodyPr wrap="square" tIns="46800" anchor="ctr"/>
            <a:lstStyle>
              <a:lvl1pPr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1pPr>
              <a:lvl2pPr marL="742950" indent="-28575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2pPr>
              <a:lvl3pPr marL="11430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3pPr>
              <a:lvl4pPr marL="16002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4pPr>
              <a:lvl5pPr marL="2057400" indent="-228600"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 b="1">
                  <a:solidFill>
                    <a:schemeClr val="tx1"/>
                  </a:solidFill>
                  <a:latin typeface="Arial" charset="0"/>
                  <a:ea typeface="ＭＳ Ｐゴシック" charset="-128"/>
                </a:defRPr>
              </a:lvl9pPr>
            </a:lstStyle>
            <a:p>
              <a:pPr algn="ctr">
                <a:spcBef>
                  <a:spcPct val="100000"/>
                </a:spcBef>
                <a:buClr>
                  <a:srgbClr val="006600"/>
                </a:buClr>
                <a:buSzPct val="100000"/>
                <a:buFont typeface="Wingdings" charset="2"/>
                <a:buNone/>
              </a:pPr>
              <a:r>
                <a:rPr lang="en-US" altLang="en-US" sz="1400" b="0" dirty="0">
                  <a:latin typeface="Times New Roman" charset="0"/>
                </a:rPr>
                <a:t>sorted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0A774F2-3F5A-09CB-E4F8-DC3A7C692A38}"/>
              </a:ext>
            </a:extLst>
          </p:cNvPr>
          <p:cNvGrpSpPr/>
          <p:nvPr/>
        </p:nvGrpSpPr>
        <p:grpSpPr>
          <a:xfrm>
            <a:off x="3576687" y="2493390"/>
            <a:ext cx="5376813" cy="2893243"/>
            <a:chOff x="3576687" y="2493390"/>
            <a:chExt cx="5376813" cy="2893243"/>
          </a:xfrm>
        </p:grpSpPr>
        <p:sp>
          <p:nvSpPr>
            <p:cNvPr id="16" name="Rectangle 6">
              <a:extLst>
                <a:ext uri="{FF2B5EF4-FFF2-40B4-BE49-F238E27FC236}">
                  <a16:creationId xmlns:a16="http://schemas.microsoft.com/office/drawing/2014/main" id="{05505292-CD3A-DF42-AFA9-70267F2E4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76687" y="2493390"/>
              <a:ext cx="5372100" cy="144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Time complexity:</a:t>
              </a:r>
            </a:p>
            <a:p>
              <a:pPr>
                <a:buNone/>
              </a:pPr>
              <a:r>
                <a:rPr lang="en-US" altLang="en-US" sz="1800" b="0" i="1" dirty="0">
                  <a:latin typeface="Times New Roman" charset="0"/>
                  <a:ea typeface="Times New Roman" charset="0"/>
                  <a:cs typeface="Times New Roman" charset="0"/>
                </a:rPr>
                <a:t>RunningTime = </a:t>
              </a:r>
              <a:r>
                <a:rPr lang="en-US" altLang="en-US" sz="1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O</a:t>
              </a:r>
              <a:r>
                <a:rPr lang="en-US" altLang="en-US" sz="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en-US" sz="1800" b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(</a:t>
              </a:r>
              <a:r>
                <a:rPr lang="en-US" altLang="en-US" sz="1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r>
                <a:rPr lang="en-US" altLang="en-US" sz="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 </a:t>
              </a:r>
              <a:r>
                <a:rPr lang="en-US" altLang="en-US" sz="1800" b="1" i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</a:t>
              </a:r>
              <a:r>
                <a:rPr lang="en-US" altLang="en-US" sz="1800" b="1" dirty="0">
                  <a:solidFill>
                    <a:srgbClr val="0037C0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)</a:t>
              </a:r>
            </a:p>
            <a:p>
              <a:pPr>
                <a:buFont typeface="Wingdings" charset="2"/>
                <a:buNone/>
              </a:pP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where </a:t>
              </a:r>
              <a:r>
                <a:rPr lang="en-US" altLang="en-US" sz="1800" b="0" i="1" dirty="0">
                  <a:latin typeface="Times New Roman" charset="0"/>
                  <a:ea typeface="Times New Roman" charset="0"/>
                  <a:cs typeface="Times New Roman" charset="0"/>
                </a:rPr>
                <a:t>k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 is the number of digits of the maximal value</a:t>
              </a:r>
            </a:p>
          </p:txBody>
        </p:sp>
        <p:sp>
          <p:nvSpPr>
            <p:cNvPr id="17" name="Rectangle 6">
              <a:extLst>
                <a:ext uri="{FF2B5EF4-FFF2-40B4-BE49-F238E27FC236}">
                  <a16:creationId xmlns:a16="http://schemas.microsoft.com/office/drawing/2014/main" id="{6E0A3E8A-F873-1246-867A-0DFB9C01F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81400" y="3938833"/>
              <a:ext cx="5372100" cy="14478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>
              <a:lvl1pPr marL="342900" indent="-342900" algn="l">
                <a:spcBef>
                  <a:spcPct val="60000"/>
                </a:spcBef>
                <a:buClr>
                  <a:srgbClr val="0066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1pPr>
              <a:lvl2pPr marL="742950" indent="-285750" algn="l">
                <a:spcBef>
                  <a:spcPct val="60000"/>
                </a:spcBef>
                <a:buClr>
                  <a:srgbClr val="000099"/>
                </a:buClr>
                <a:buSzPct val="75000"/>
                <a:buFont typeface="Wingdings" charset="2"/>
                <a:buChar char="l"/>
                <a:defRPr>
                  <a:solidFill>
                    <a:schemeClr val="tx1"/>
                  </a:solidFill>
                  <a:latin typeface="Comic Sans MS" charset="0"/>
                </a:defRPr>
              </a:lvl2pPr>
              <a:lvl3pPr marL="1143000" indent="-228600" algn="l">
                <a:spcBef>
                  <a:spcPct val="20000"/>
                </a:spcBef>
                <a:buClr>
                  <a:srgbClr val="003300"/>
                </a:buClr>
                <a:buSzPct val="75000"/>
                <a:buFont typeface="Wingdings" charset="2"/>
                <a:buChar char="q"/>
                <a:defRPr>
                  <a:solidFill>
                    <a:schemeClr val="tx1"/>
                  </a:solidFill>
                  <a:latin typeface="Comic Sans MS" charset="0"/>
                </a:defRPr>
              </a:lvl3pPr>
              <a:lvl4pPr marL="16002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4pPr>
              <a:lvl5pPr marL="2057400" indent="-228600" algn="l">
                <a:spcBef>
                  <a:spcPct val="20000"/>
                </a:spcBef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3300"/>
                </a:buClr>
                <a:buSzPct val="100000"/>
                <a:buFont typeface="Wingdings" charset="2"/>
                <a:buChar char="n"/>
                <a:defRPr>
                  <a:solidFill>
                    <a:schemeClr val="tx1"/>
                  </a:solidFill>
                  <a:latin typeface="Comic Sans MS" charset="0"/>
                </a:defRPr>
              </a:lvl9pPr>
            </a:lstStyle>
            <a:p>
              <a:pPr>
                <a:buFont typeface="Wingdings" charset="2"/>
                <a:buNone/>
              </a:pPr>
              <a:r>
                <a:rPr lang="en-US" altLang="en-US" sz="1800" b="0" u="sng" dirty="0">
                  <a:latin typeface="Times New Roman" charset="0"/>
                  <a:ea typeface="Times New Roman" charset="0"/>
                  <a:cs typeface="Times New Roman" charset="0"/>
                </a:rPr>
                <a:t>Space complexity</a:t>
              </a: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:</a:t>
              </a:r>
            </a:p>
            <a:p>
              <a:pPr>
                <a:buFont typeface="Wingdings" charset="2"/>
                <a:buNone/>
              </a:pPr>
              <a:r>
                <a:rPr lang="en-US" altLang="en-US" sz="1800" b="0" dirty="0">
                  <a:latin typeface="Times New Roman" charset="0"/>
                  <a:ea typeface="Times New Roman" charset="0"/>
                  <a:cs typeface="Times New Roman" charset="0"/>
                </a:rPr>
                <a:t>Storing lists</a:t>
              </a:r>
            </a:p>
          </p:txBody>
        </p:sp>
      </p:grpSp>
      <p:sp>
        <p:nvSpPr>
          <p:cNvPr id="18" name="Rectangle 11">
            <a:extLst>
              <a:ext uri="{FF2B5EF4-FFF2-40B4-BE49-F238E27FC236}">
                <a16:creationId xmlns:a16="http://schemas.microsoft.com/office/drawing/2014/main" id="{A0DD87A9-137B-BC42-ACAE-824D450685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1643744"/>
            <a:ext cx="441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>
            <a:lvl1pPr marL="342900" indent="-342900" algn="l">
              <a:spcBef>
                <a:spcPct val="60000"/>
              </a:spcBef>
              <a:buClr>
                <a:srgbClr val="0066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1pPr>
            <a:lvl2pPr marL="742950" indent="-285750" algn="l">
              <a:spcBef>
                <a:spcPct val="60000"/>
              </a:spcBef>
              <a:buClr>
                <a:srgbClr val="000099"/>
              </a:buClr>
              <a:buSzPct val="75000"/>
              <a:buFont typeface="Wingdings" charset="2"/>
              <a:buChar char="l"/>
              <a:defRPr>
                <a:solidFill>
                  <a:schemeClr val="tx1"/>
                </a:solidFill>
                <a:latin typeface="Comic Sans MS" charset="0"/>
              </a:defRPr>
            </a:lvl2pPr>
            <a:lvl3pPr marL="1143000" indent="-228600" algn="l">
              <a:spcBef>
                <a:spcPct val="20000"/>
              </a:spcBef>
              <a:buClr>
                <a:srgbClr val="003300"/>
              </a:buClr>
              <a:buSzPct val="75000"/>
              <a:buFont typeface="Wingdings" charset="2"/>
              <a:buChar char="q"/>
              <a:defRPr>
                <a:solidFill>
                  <a:schemeClr val="tx1"/>
                </a:solidFill>
                <a:latin typeface="Comic Sans MS" charset="0"/>
              </a:defRPr>
            </a:lvl3pPr>
            <a:lvl4pPr marL="16002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4pPr>
            <a:lvl5pPr marL="2057400" indent="-228600" algn="l">
              <a:spcBef>
                <a:spcPct val="20000"/>
              </a:spcBef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3300"/>
              </a:buClr>
              <a:buSzPct val="100000"/>
              <a:buFont typeface="Wingdings" charset="2"/>
              <a:buChar char="n"/>
              <a:defRPr>
                <a:solidFill>
                  <a:schemeClr val="tx1"/>
                </a:solidFill>
                <a:latin typeface="Comic Sans MS" charset="0"/>
              </a:defRPr>
            </a:lvl9pPr>
          </a:lstStyle>
          <a:p>
            <a:pPr>
              <a:buNone/>
            </a:pPr>
            <a:r>
              <a:rPr lang="en-US" altLang="en-US" sz="1800" b="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sz="1800" b="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2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34,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7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35,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59,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76, </a:t>
            </a:r>
            <a:r>
              <a:rPr lang="en-US" altLang="en-US" dirty="0">
                <a:solidFill>
                  <a:srgbClr val="800000"/>
                </a:solidFill>
                <a:latin typeface="Times New Roman" charset="0"/>
                <a:cs typeface="Times New Roman" charset="0"/>
              </a:rPr>
              <a:t>0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</a:p>
        </p:txBody>
      </p:sp>
    </p:spTree>
    <p:extLst>
      <p:ext uri="{BB962C8B-B14F-4D97-AF65-F5344CB8AC3E}">
        <p14:creationId xmlns:p14="http://schemas.microsoft.com/office/powerpoint/2010/main" val="1680386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C6ACB-0614-0FBC-CB45-6D3C86775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51FB6824-E093-A186-9373-7071FD03DEC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 plan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91242B6B-69A9-19F0-F33A-7E29F2450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65" y="1162629"/>
            <a:ext cx="6369661" cy="52245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Program efficiency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Search algorithms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Sequential search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Binary search</a:t>
            </a:r>
          </a:p>
          <a:p>
            <a:pPr marL="342900" indent="-342900" algn="l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Sorting algorithms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Selection sort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Insertion sort</a:t>
            </a:r>
          </a:p>
          <a:p>
            <a:pPr marL="800100" lvl="1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Times New Roman"/>
                <a:cs typeface="Times New Roman"/>
              </a:rPr>
              <a:t>Radix sort</a:t>
            </a:r>
            <a:endParaRPr lang="en-US" dirty="0">
              <a:solidFill>
                <a:srgbClr val="0037C0"/>
              </a:solidFill>
              <a:latin typeface="Times New Roman"/>
              <a:cs typeface="Times New Roman"/>
            </a:endParaRPr>
          </a:p>
          <a:p>
            <a:pPr marL="342900" indent="-342900"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sz="2000" dirty="0">
                <a:latin typeface="Times New Roman"/>
                <a:cs typeface="Times New Roman"/>
              </a:rPr>
              <a:t>Open computational problems</a:t>
            </a:r>
          </a:p>
        </p:txBody>
      </p:sp>
      <p:sp>
        <p:nvSpPr>
          <p:cNvPr id="2" name="AutoShape 4">
            <a:extLst>
              <a:ext uri="{FF2B5EF4-FFF2-40B4-BE49-F238E27FC236}">
                <a16:creationId xmlns:a16="http://schemas.microsoft.com/office/drawing/2014/main" id="{9D0AEC44-41EC-91E6-07C1-55AAE5BA0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3065" y="4725538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6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7C6CDE-C8D7-2EE1-004B-2A3AE351C5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09E2C695-A91B-85D5-4C32-4B30301F12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>
                <a:solidFill>
                  <a:schemeClr val="tx1"/>
                </a:solidFill>
              </a:rPr>
              <a:t>Open computational problems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0C68FD-FBFC-256D-1521-C7ED42708A1D}"/>
              </a:ext>
            </a:extLst>
          </p:cNvPr>
          <p:cNvSpPr txBox="1"/>
          <p:nvPr/>
        </p:nvSpPr>
        <p:spPr>
          <a:xfrm>
            <a:off x="1032959" y="4788879"/>
            <a:ext cx="804231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Hamilton path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Is there a path that visits 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node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exactly once?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far, the only algorithms that answer this question run in exponential time: </a:t>
            </a:r>
            <a:r>
              <a:rPr lang="en-US" b="1" i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800" b="1" i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(2</a:t>
            </a:r>
            <a:r>
              <a:rPr lang="en-US" b="1" i="1" baseline="30000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800" b="1" i="1" baseline="30000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DF8B7F-3D32-74CD-3DBE-45B3E265F0B9}"/>
              </a:ext>
            </a:extLst>
          </p:cNvPr>
          <p:cNvSpPr txBox="1"/>
          <p:nvPr/>
        </p:nvSpPr>
        <p:spPr>
          <a:xfrm>
            <a:off x="1032959" y="3811799"/>
            <a:ext cx="792112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Euler path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Is there a path that visits 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edge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exactly once?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There is a simple algorithm that answers this question in linear time: </a:t>
            </a:r>
            <a:r>
              <a:rPr lang="en-US" b="1" i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800" b="1" i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b="1" i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b="1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E721EE16-4910-9960-0DC3-4109FB684F47}"/>
              </a:ext>
            </a:extLst>
          </p:cNvPr>
          <p:cNvGrpSpPr/>
          <p:nvPr/>
        </p:nvGrpSpPr>
        <p:grpSpPr>
          <a:xfrm>
            <a:off x="3676656" y="1048965"/>
            <a:ext cx="2201258" cy="1794151"/>
            <a:chOff x="2077376" y="1220491"/>
            <a:chExt cx="2201258" cy="179415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06173FC-827E-DEF0-05EA-ADFF35BE76A9}"/>
                </a:ext>
              </a:extLst>
            </p:cNvPr>
            <p:cNvSpPr/>
            <p:nvPr/>
          </p:nvSpPr>
          <p:spPr bwMode="auto">
            <a:xfrm>
              <a:off x="2170632" y="2308830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F7F53C8-E53A-325A-9BDD-E58A738E132D}"/>
                </a:ext>
              </a:extLst>
            </p:cNvPr>
            <p:cNvSpPr/>
            <p:nvPr/>
          </p:nvSpPr>
          <p:spPr bwMode="auto">
            <a:xfrm>
              <a:off x="2563912" y="2805321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095D6B0-4606-602B-B371-F0BE42ABD857}"/>
                </a:ext>
              </a:extLst>
            </p:cNvPr>
            <p:cNvCxnSpPr>
              <a:cxnSpLocks/>
              <a:stCxn id="22" idx="4"/>
              <a:endCxn id="23" idx="1"/>
            </p:cNvCxnSpPr>
            <p:nvPr/>
          </p:nvCxnSpPr>
          <p:spPr bwMode="auto">
            <a:xfrm>
              <a:off x="2258767" y="2518151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575FB1AE-A0DF-1212-7F99-CE5696746601}"/>
                </a:ext>
              </a:extLst>
            </p:cNvPr>
            <p:cNvSpPr/>
            <p:nvPr/>
          </p:nvSpPr>
          <p:spPr bwMode="auto">
            <a:xfrm>
              <a:off x="2921264" y="2407795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B952F9E-FE3C-6C0D-21EC-7FE4C336FD0C}"/>
                </a:ext>
              </a:extLst>
            </p:cNvPr>
            <p:cNvCxnSpPr>
              <a:cxnSpLocks/>
              <a:stCxn id="51" idx="4"/>
              <a:endCxn id="65" idx="1"/>
            </p:cNvCxnSpPr>
            <p:nvPr/>
          </p:nvCxnSpPr>
          <p:spPr bwMode="auto">
            <a:xfrm>
              <a:off x="2616119" y="2120625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4EA91C4-4A5E-F98B-894D-088BDE183FBB}"/>
                </a:ext>
              </a:extLst>
            </p:cNvPr>
            <p:cNvCxnSpPr>
              <a:cxnSpLocks/>
              <a:stCxn id="51" idx="3"/>
              <a:endCxn id="22" idx="0"/>
            </p:cNvCxnSpPr>
            <p:nvPr/>
          </p:nvCxnSpPr>
          <p:spPr bwMode="auto">
            <a:xfrm flipH="1">
              <a:off x="2258767" y="2089971"/>
              <a:ext cx="295031" cy="21885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26BAD8A-20DE-4EE1-2B0A-69EAC7BB495C}"/>
                </a:ext>
              </a:extLst>
            </p:cNvPr>
            <p:cNvSpPr/>
            <p:nvPr/>
          </p:nvSpPr>
          <p:spPr bwMode="auto">
            <a:xfrm>
              <a:off x="3351732" y="2204169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88CC9F9-4733-824B-61F4-A597631B29D9}"/>
                </a:ext>
              </a:extLst>
            </p:cNvPr>
            <p:cNvSpPr/>
            <p:nvPr/>
          </p:nvSpPr>
          <p:spPr bwMode="auto">
            <a:xfrm>
              <a:off x="3745012" y="2700660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8C90EBD-9D90-1DDC-8603-4D6DD7DE87CA}"/>
                </a:ext>
              </a:extLst>
            </p:cNvPr>
            <p:cNvCxnSpPr>
              <a:cxnSpLocks/>
              <a:stCxn id="73" idx="4"/>
              <a:endCxn id="74" idx="1"/>
            </p:cNvCxnSpPr>
            <p:nvPr/>
          </p:nvCxnSpPr>
          <p:spPr bwMode="auto">
            <a:xfrm>
              <a:off x="3439867" y="2413490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B8396D39-7415-D7F3-06C0-D9E9EBE94B8A}"/>
                </a:ext>
              </a:extLst>
            </p:cNvPr>
            <p:cNvSpPr/>
            <p:nvPr/>
          </p:nvSpPr>
          <p:spPr bwMode="auto">
            <a:xfrm>
              <a:off x="4102364" y="2303134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463FCACB-FE0C-80E1-3BDC-4750E62ECE9E}"/>
                </a:ext>
              </a:extLst>
            </p:cNvPr>
            <p:cNvCxnSpPr>
              <a:cxnSpLocks/>
              <a:stCxn id="76" idx="4"/>
              <a:endCxn id="77" idx="1"/>
            </p:cNvCxnSpPr>
            <p:nvPr/>
          </p:nvCxnSpPr>
          <p:spPr bwMode="auto">
            <a:xfrm>
              <a:off x="3797219" y="2015964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57051795-2C6D-78DF-B629-377D3C6EEBE9}"/>
                </a:ext>
              </a:extLst>
            </p:cNvPr>
            <p:cNvCxnSpPr>
              <a:cxnSpLocks/>
              <a:stCxn id="23" idx="6"/>
              <a:endCxn id="74" idx="2"/>
            </p:cNvCxnSpPr>
            <p:nvPr/>
          </p:nvCxnSpPr>
          <p:spPr bwMode="auto">
            <a:xfrm flipV="1">
              <a:off x="2740182" y="2805321"/>
              <a:ext cx="1004830" cy="104661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BE086BA5-F49A-573B-3F1E-46371EFD66AC}"/>
                </a:ext>
              </a:extLst>
            </p:cNvPr>
            <p:cNvCxnSpPr>
              <a:cxnSpLocks/>
              <a:stCxn id="65" idx="7"/>
              <a:endCxn id="73" idx="2"/>
            </p:cNvCxnSpPr>
            <p:nvPr/>
          </p:nvCxnSpPr>
          <p:spPr bwMode="auto">
            <a:xfrm flipV="1">
              <a:off x="3071720" y="2308830"/>
              <a:ext cx="280012" cy="12961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0A158302-45AB-B18A-8E67-D64FB1219AB8}"/>
                </a:ext>
              </a:extLst>
            </p:cNvPr>
            <p:cNvSpPr/>
            <p:nvPr/>
          </p:nvSpPr>
          <p:spPr bwMode="auto">
            <a:xfrm>
              <a:off x="2527984" y="1911304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72AD1C41-495A-FBA6-49D1-6D2D8F0293C5}"/>
                </a:ext>
              </a:extLst>
            </p:cNvPr>
            <p:cNvSpPr/>
            <p:nvPr/>
          </p:nvSpPr>
          <p:spPr bwMode="auto">
            <a:xfrm>
              <a:off x="3709084" y="1806643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C30AB1A1-FFD7-2417-4FE4-34335F543AC3}"/>
                </a:ext>
              </a:extLst>
            </p:cNvPr>
            <p:cNvCxnSpPr>
              <a:cxnSpLocks/>
              <a:stCxn id="76" idx="3"/>
              <a:endCxn id="73" idx="0"/>
            </p:cNvCxnSpPr>
            <p:nvPr/>
          </p:nvCxnSpPr>
          <p:spPr bwMode="auto">
            <a:xfrm flipH="1">
              <a:off x="3439867" y="1985310"/>
              <a:ext cx="295031" cy="21885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8FE1406D-32EC-5CFE-02D3-C0AADCF2291E}"/>
                </a:ext>
              </a:extLst>
            </p:cNvPr>
            <p:cNvCxnSpPr>
              <a:cxnSpLocks/>
              <a:stCxn id="51" idx="6"/>
              <a:endCxn id="76" idx="2"/>
            </p:cNvCxnSpPr>
            <p:nvPr/>
          </p:nvCxnSpPr>
          <p:spPr bwMode="auto">
            <a:xfrm flipV="1">
              <a:off x="2704254" y="1911304"/>
              <a:ext cx="1004830" cy="104661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6B28A4B2-A621-A0D2-88CD-2D95888ABCDE}"/>
                </a:ext>
              </a:extLst>
            </p:cNvPr>
            <p:cNvSpPr/>
            <p:nvPr/>
          </p:nvSpPr>
          <p:spPr bwMode="auto">
            <a:xfrm rot="5188622">
              <a:off x="2565289" y="1203965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29CFAED-6E5D-9965-C8D5-A0A39604F899}"/>
                </a:ext>
              </a:extLst>
            </p:cNvPr>
            <p:cNvSpPr/>
            <p:nvPr/>
          </p:nvSpPr>
          <p:spPr bwMode="auto">
            <a:xfrm rot="5188622">
              <a:off x="2093902" y="1627011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CC12C1C-913A-DB31-B758-5F60EC18F38C}"/>
                </a:ext>
              </a:extLst>
            </p:cNvPr>
            <p:cNvCxnSpPr>
              <a:cxnSpLocks/>
              <a:stCxn id="89" idx="4"/>
              <a:endCxn id="90" idx="1"/>
            </p:cNvCxnSpPr>
            <p:nvPr/>
          </p:nvCxnSpPr>
          <p:spPr bwMode="auto">
            <a:xfrm rot="5188622">
              <a:off x="2235038" y="1331077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FDC3BEB9-19B9-0138-C47E-5A7C1FC886CB}"/>
                </a:ext>
              </a:extLst>
            </p:cNvPr>
            <p:cNvSpPr/>
            <p:nvPr/>
          </p:nvSpPr>
          <p:spPr bwMode="auto">
            <a:xfrm rot="5188622">
              <a:off x="3228412" y="1374084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FAD87DD6-B1DF-39E8-5FA0-50C4531C2CF2}"/>
                </a:ext>
              </a:extLst>
            </p:cNvPr>
            <p:cNvCxnSpPr>
              <a:cxnSpLocks/>
              <a:stCxn id="92" idx="3"/>
              <a:endCxn id="89" idx="0"/>
            </p:cNvCxnSpPr>
            <p:nvPr/>
          </p:nvCxnSpPr>
          <p:spPr bwMode="auto">
            <a:xfrm flipH="1" flipV="1">
              <a:off x="2757887" y="1302194"/>
              <a:ext cx="480964" cy="118895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9C73AFD0-D3A5-DF58-DD97-250AAB18FB89}"/>
                </a:ext>
              </a:extLst>
            </p:cNvPr>
            <p:cNvCxnSpPr>
              <a:cxnSpLocks/>
              <a:stCxn id="51" idx="1"/>
              <a:endCxn id="90" idx="7"/>
            </p:cNvCxnSpPr>
            <p:nvPr/>
          </p:nvCxnSpPr>
          <p:spPr bwMode="auto">
            <a:xfrm flipH="1" flipV="1">
              <a:off x="2259733" y="1789327"/>
              <a:ext cx="294065" cy="152631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B849420-F9D5-A8F3-E958-D83F6F2F3E88}"/>
                </a:ext>
              </a:extLst>
            </p:cNvPr>
            <p:cNvCxnSpPr>
              <a:cxnSpLocks/>
              <a:stCxn id="92" idx="7"/>
              <a:endCxn id="76" idx="1"/>
            </p:cNvCxnSpPr>
            <p:nvPr/>
          </p:nvCxnSpPr>
          <p:spPr bwMode="auto">
            <a:xfrm>
              <a:off x="3394243" y="1536400"/>
              <a:ext cx="340655" cy="300897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032" name="TextBox 1031">
            <a:extLst>
              <a:ext uri="{FF2B5EF4-FFF2-40B4-BE49-F238E27FC236}">
                <a16:creationId xmlns:a16="http://schemas.microsoft.com/office/drawing/2014/main" id="{A5054655-DB44-A7FB-F476-7AC66CA51D76}"/>
              </a:ext>
            </a:extLst>
          </p:cNvPr>
          <p:cNvSpPr txBox="1"/>
          <p:nvPr/>
        </p:nvSpPr>
        <p:spPr>
          <a:xfrm>
            <a:off x="3258578" y="3016454"/>
            <a:ext cx="493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size: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(number of nodes)</a:t>
            </a:r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8941FDCD-5684-4D62-6213-EB9A15A0C3A2}"/>
              </a:ext>
            </a:extLst>
          </p:cNvPr>
          <p:cNvSpPr txBox="1"/>
          <p:nvPr/>
        </p:nvSpPr>
        <p:spPr>
          <a:xfrm rot="21247662">
            <a:off x="4443273" y="1508188"/>
            <a:ext cx="625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</a:t>
            </a:r>
          </a:p>
        </p:txBody>
      </p:sp>
      <p:sp>
        <p:nvSpPr>
          <p:cNvPr id="1035" name="TextBox 1034">
            <a:extLst>
              <a:ext uri="{FF2B5EF4-FFF2-40B4-BE49-F238E27FC236}">
                <a16:creationId xmlns:a16="http://schemas.microsoft.com/office/drawing/2014/main" id="{B8CC88D8-A3FF-E82F-42AF-DD7B5C21D44E}"/>
              </a:ext>
            </a:extLst>
          </p:cNvPr>
          <p:cNvSpPr txBox="1"/>
          <p:nvPr/>
        </p:nvSpPr>
        <p:spPr>
          <a:xfrm>
            <a:off x="3960857" y="764250"/>
            <a:ext cx="6252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node</a:t>
            </a:r>
          </a:p>
        </p:txBody>
      </p:sp>
    </p:spTree>
    <p:extLst>
      <p:ext uri="{BB962C8B-B14F-4D97-AF65-F5344CB8AC3E}">
        <p14:creationId xmlns:p14="http://schemas.microsoft.com/office/powerpoint/2010/main" val="2050569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A8E535-FD82-5CB7-EBB8-8458B0993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26A9F34C-4C0F-C5FF-BAAB-C31FC87CDFB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Recap</a:t>
            </a:r>
            <a:endParaRPr lang="en-US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18AD0DE-BCF1-49DB-8E85-94732BD6CF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515" y="1053447"/>
                <a:ext cx="8131391" cy="5224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lvl="1">
                  <a:spcBef>
                    <a:spcPts val="1200"/>
                  </a:spcBef>
                  <a:buSzPct val="100000"/>
                  <a:defRPr/>
                </a:pPr>
                <a:r>
                  <a:rPr lang="en-US" sz="2000" dirty="0">
                    <a:latin typeface="Times New Roman"/>
                    <a:cs typeface="Times New Roman"/>
                  </a:rPr>
                  <a:t>We saw many algorithms:</a:t>
                </a: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Deleting an element from an array (unordered):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)</a:t>
                </a:r>
                <a:r>
                  <a:rPr lang="en-US" dirty="0">
                    <a:latin typeface="Times New Roman"/>
                    <a:cs typeface="Times New Roman"/>
                  </a:rPr>
                  <a:t> </a:t>
                </a: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Deleting an element from an array (ordered):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(1)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Sequential search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(n)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Binary search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O</m:t>
                    </m:r>
                    <m:r>
                      <m:rPr>
                        <m:nor/>
                      </m:rPr>
                      <a:rPr lang="en-US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(</m:t>
                    </m:r>
                    <m:r>
                      <m:rPr>
                        <m:nor/>
                      </m:rPr>
                      <a:rPr lang="en-US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log</m:t>
                    </m:r>
                    <m:r>
                      <m:rPr>
                        <m:nor/>
                      </m:rPr>
                      <a:rPr lang="en-US" baseline="-2500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US" i="1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n</m:t>
                    </m:r>
                    <m:r>
                      <m:rPr>
                        <m:nor/>
                      </m:rPr>
                      <a:rPr lang="en-US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)</m:t>
                    </m:r>
                  </m:oMath>
                </a14:m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Selection sort 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</a:t>
                </a:r>
                <a:r>
                  <a:rPr lang="en-US" altLang="en-US" sz="800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altLang="en-US" baseline="30000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Insertion sort 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</a:t>
                </a:r>
                <a:r>
                  <a:rPr lang="en-US" altLang="en-US" sz="800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 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altLang="en-US" baseline="30000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Radix sort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k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)</a:t>
                </a: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Euler path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(n)</a:t>
                </a: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Hamilton path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en-US" sz="800" i="1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(2</a:t>
                </a:r>
                <a:r>
                  <a:rPr lang="en-US" i="1" baseline="30000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spcBef>
                    <a:spcPts val="1800"/>
                  </a:spcBef>
                  <a:buSzPct val="100000"/>
                  <a:defRPr/>
                </a:pPr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And... we now have a language to classify algorithms and describe their power.</a:t>
                </a:r>
                <a:r>
                  <a:rPr lang="en-US" dirty="0">
                    <a:solidFill>
                      <a:srgbClr val="0037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dirty="0">
                  <a:solidFill>
                    <a:srgbClr val="0037C0"/>
                  </a:solidFill>
                  <a:latin typeface="Times New Roman"/>
                  <a:cs typeface="Times New Roman"/>
                </a:endParaRP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118AD0DE-BCF1-49DB-8E85-94732BD6CF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515" y="1053447"/>
                <a:ext cx="8131391" cy="5224523"/>
              </a:xfrm>
              <a:prstGeom prst="rect">
                <a:avLst/>
              </a:prstGeom>
              <a:blipFill>
                <a:blip r:embed="rId3"/>
                <a:stretch>
                  <a:fillRect t="-7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35663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running time functions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-58784" y="723426"/>
            <a:ext cx="9144000" cy="5923817"/>
            <a:chOff x="-34834" y="705583"/>
            <a:chExt cx="9144000" cy="5923817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34834" y="705583"/>
              <a:ext cx="9144000" cy="5923817"/>
            </a:xfrm>
            <a:prstGeom prst="rect">
              <a:avLst/>
            </a:prstGeom>
          </p:spPr>
        </p:pic>
        <p:sp>
          <p:nvSpPr>
            <p:cNvPr id="5" name="Text Box 24"/>
            <p:cNvSpPr txBox="1">
              <a:spLocks noChangeArrowheads="1"/>
            </p:cNvSpPr>
            <p:nvPr/>
          </p:nvSpPr>
          <p:spPr bwMode="auto">
            <a:xfrm>
              <a:off x="4038600" y="6158229"/>
              <a:ext cx="1676400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</a:pPr>
              <a:r>
                <a:rPr lang="en-US" altLang="en-US" sz="1600" b="0" i="1" dirty="0"/>
                <a:t>Input size (N)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E7ECDE-7806-FA96-D291-21D5FB3AC39A}"/>
              </a:ext>
            </a:extLst>
          </p:cNvPr>
          <p:cNvGrpSpPr/>
          <p:nvPr/>
        </p:nvGrpSpPr>
        <p:grpSpPr>
          <a:xfrm>
            <a:off x="1532582" y="1890213"/>
            <a:ext cx="5977814" cy="4827207"/>
            <a:chOff x="1532582" y="1890213"/>
            <a:chExt cx="5977814" cy="4827207"/>
          </a:xfrm>
        </p:grpSpPr>
        <p:sp>
          <p:nvSpPr>
            <p:cNvPr id="6" name="Rounded Rectangular Callout 5"/>
            <p:cNvSpPr/>
            <p:nvPr/>
          </p:nvSpPr>
          <p:spPr>
            <a:xfrm>
              <a:off x="2903353" y="1890213"/>
              <a:ext cx="1249015" cy="535808"/>
            </a:xfrm>
            <a:prstGeom prst="wedgeRoundRectCallout">
              <a:avLst>
                <a:gd name="adj1" fmla="val -68721"/>
                <a:gd name="adj2" fmla="val 1907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simple sorting algorithms</a:t>
              </a:r>
            </a:p>
          </p:txBody>
        </p:sp>
        <p:sp>
          <p:nvSpPr>
            <p:cNvPr id="7" name="Rounded Rectangular Callout 6"/>
            <p:cNvSpPr/>
            <p:nvPr/>
          </p:nvSpPr>
          <p:spPr>
            <a:xfrm>
              <a:off x="5147308" y="3244623"/>
              <a:ext cx="1087484" cy="535807"/>
            </a:xfrm>
            <a:prstGeom prst="wedgeRoundRectCallout">
              <a:avLst>
                <a:gd name="adj1" fmla="val 67851"/>
                <a:gd name="adj2" fmla="val 6478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QuickSort,</a:t>
              </a:r>
            </a:p>
            <a:p>
              <a:pPr marL="93663" lvl="2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MergeSort</a:t>
              </a:r>
              <a:endParaRPr lang="en-US" sz="1400" b="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4662351" y="5240703"/>
              <a:ext cx="1028699" cy="338555"/>
            </a:xfrm>
            <a:prstGeom prst="wedgeRoundRectCallout">
              <a:avLst>
                <a:gd name="adj1" fmla="val 67851"/>
                <a:gd name="adj2" fmla="val 6478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R</a:t>
              </a: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adix sort</a:t>
              </a:r>
            </a:p>
          </p:txBody>
        </p:sp>
        <p:sp>
          <p:nvSpPr>
            <p:cNvPr id="9" name="Rounded Rectangular Callout 8">
              <a:extLst>
                <a:ext uri="{FF2B5EF4-FFF2-40B4-BE49-F238E27FC236}">
                  <a16:creationId xmlns:a16="http://schemas.microsoft.com/office/drawing/2014/main" id="{DA5690E3-B1E0-D0DB-4806-6990D9AA6EC7}"/>
                </a:ext>
              </a:extLst>
            </p:cNvPr>
            <p:cNvSpPr/>
            <p:nvPr/>
          </p:nvSpPr>
          <p:spPr>
            <a:xfrm>
              <a:off x="6701732" y="6176072"/>
              <a:ext cx="808664" cy="541348"/>
            </a:xfrm>
            <a:prstGeom prst="wedgeRoundRectCallout">
              <a:avLst>
                <a:gd name="adj1" fmla="val 64693"/>
                <a:gd name="adj2" fmla="val -77680"/>
                <a:gd name="adj3" fmla="val 16667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Binary search</a:t>
              </a:r>
              <a:endParaRPr lang="en-US" sz="1200" b="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0" name="Rounded Rectangular Callout 9">
              <a:extLst>
                <a:ext uri="{FF2B5EF4-FFF2-40B4-BE49-F238E27FC236}">
                  <a16:creationId xmlns:a16="http://schemas.microsoft.com/office/drawing/2014/main" id="{CC16C9B7-38F5-B7ED-42F7-455B7F5069A1}"/>
                </a:ext>
              </a:extLst>
            </p:cNvPr>
            <p:cNvSpPr/>
            <p:nvPr/>
          </p:nvSpPr>
          <p:spPr>
            <a:xfrm>
              <a:off x="6094538" y="4970029"/>
              <a:ext cx="1028700" cy="541348"/>
            </a:xfrm>
            <a:prstGeom prst="wedgeRoundRectCallout">
              <a:avLst>
                <a:gd name="adj1" fmla="val 67851"/>
                <a:gd name="adj2" fmla="val 64786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3600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dirty="0">
                  <a:solidFill>
                    <a:schemeClr val="tx1"/>
                  </a:solidFill>
                  <a:latin typeface="Times New Roman"/>
                  <a:cs typeface="Times New Roman"/>
                </a:rPr>
                <a:t>s</a:t>
              </a: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equential search</a:t>
              </a:r>
              <a:endParaRPr lang="en-US" sz="1200" b="0" dirty="0">
                <a:solidFill>
                  <a:schemeClr val="tx1"/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11" name="Rounded Rectangular Callout 10">
              <a:extLst>
                <a:ext uri="{FF2B5EF4-FFF2-40B4-BE49-F238E27FC236}">
                  <a16:creationId xmlns:a16="http://schemas.microsoft.com/office/drawing/2014/main" id="{00C26428-DDC0-EC45-7F12-56EFA574256F}"/>
                </a:ext>
              </a:extLst>
            </p:cNvPr>
            <p:cNvSpPr/>
            <p:nvPr/>
          </p:nvSpPr>
          <p:spPr>
            <a:xfrm>
              <a:off x="1532582" y="2720322"/>
              <a:ext cx="905997" cy="535807"/>
            </a:xfrm>
            <a:prstGeom prst="wedgeRoundRectCallout">
              <a:avLst>
                <a:gd name="adj1" fmla="val -68721"/>
                <a:gd name="adj2" fmla="val 19072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Hamilton path</a:t>
              </a:r>
            </a:p>
          </p:txBody>
        </p:sp>
        <p:sp>
          <p:nvSpPr>
            <p:cNvPr id="13" name="Rounded Rectangular Callout 12">
              <a:extLst>
                <a:ext uri="{FF2B5EF4-FFF2-40B4-BE49-F238E27FC236}">
                  <a16:creationId xmlns:a16="http://schemas.microsoft.com/office/drawing/2014/main" id="{59EC0562-B7B4-6594-8621-BF539302E2BD}"/>
                </a:ext>
              </a:extLst>
            </p:cNvPr>
            <p:cNvSpPr/>
            <p:nvPr/>
          </p:nvSpPr>
          <p:spPr>
            <a:xfrm>
              <a:off x="3049464" y="5421395"/>
              <a:ext cx="965186" cy="338555"/>
            </a:xfrm>
            <a:prstGeom prst="wedgeRoundRectCallout">
              <a:avLst>
                <a:gd name="adj1" fmla="val 77398"/>
                <a:gd name="adj2" fmla="val 49638"/>
                <a:gd name="adj3" fmla="val 16667"/>
              </a:avLst>
            </a:prstGeom>
            <a:solidFill>
              <a:schemeClr val="bg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marL="93663" lvl="2">
                <a:lnSpc>
                  <a:spcPct val="100000"/>
                </a:lnSpc>
                <a:spcBef>
                  <a:spcPts val="300"/>
                </a:spcBef>
                <a:spcAft>
                  <a:spcPct val="20000"/>
                </a:spcAft>
                <a:buClrTx/>
                <a:buSzPct val="100000"/>
              </a:pPr>
              <a:r>
                <a:rPr lang="en-US" sz="1400" b="0" dirty="0">
                  <a:solidFill>
                    <a:schemeClr val="tx1"/>
                  </a:solidFill>
                  <a:latin typeface="Times New Roman"/>
                  <a:cs typeface="Times New Roman"/>
                </a:rPr>
                <a:t>Euler path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7B88892-32C0-926B-BC72-B038E7F0B33A}"/>
              </a:ext>
            </a:extLst>
          </p:cNvPr>
          <p:cNvSpPr/>
          <p:nvPr/>
        </p:nvSpPr>
        <p:spPr bwMode="auto">
          <a:xfrm>
            <a:off x="7544744" y="6647243"/>
            <a:ext cx="808664" cy="2107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4991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A9FE6-5B31-174A-AA4E-6EDBAD1330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3">
            <a:extLst>
              <a:ext uri="{FF2B5EF4-FFF2-40B4-BE49-F238E27FC236}">
                <a16:creationId xmlns:a16="http://schemas.microsoft.com/office/drawing/2014/main" id="{87FA5B09-2A5D-5EFA-833D-258DE138F34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dirty="0"/>
              <a:t>Appendix: The Timer class</a:t>
            </a:r>
            <a:endParaRPr kumimoji="0" lang="en-US" sz="1600" dirty="0">
              <a:latin typeface="Consolas"/>
              <a:cs typeface="Consolas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1A3677F-6FEC-6BE9-A4F4-3343C24C4D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462" y="857284"/>
            <a:ext cx="5124969" cy="482506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80000" rIns="165600" bIns="75600" anchor="t" anchorCtr="0">
            <a:noAutofit/>
          </a:bodyPr>
          <a:lstStyle/>
          <a:p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Represents a timer.</a:t>
            </a:r>
          </a:p>
          <a:p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 Features methods for starting a timer and checking how much</a:t>
            </a:r>
          </a:p>
          <a:p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*   time elapsed (in milliseconds) since the timer was started. */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Timer {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time at which this timer started running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private long startTime;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Constructs a timer and sets it to the current time.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Timer()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reset();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Resets this timer. */</a:t>
            </a:r>
          </a:p>
          <a:p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void reset()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startTime = System.currentTimeMillis();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Returns how many milliseconds elapsed between</a:t>
            </a:r>
          </a:p>
          <a:p>
            <a:r>
              <a:rPr lang="en-US" sz="1200" dirty="0">
                <a:solidFill>
                  <a:srgbClr val="3F5FB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*  the last reset of this timer and the current time. */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double elapsedTime()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return (System.currentTimeMillis() – startTime);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D0B065-2A17-3E3D-ACA5-0852A2662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89" y="758183"/>
            <a:ext cx="1309913" cy="1366677"/>
          </a:xfrm>
          <a:prstGeom prst="rect">
            <a:avLst/>
          </a:prstGeom>
        </p:spPr>
      </p:pic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2FA7A446-EDC3-D81F-4ECF-E53F90FF84EA}"/>
              </a:ext>
            </a:extLst>
          </p:cNvPr>
          <p:cNvSpPr/>
          <p:nvPr/>
        </p:nvSpPr>
        <p:spPr>
          <a:xfrm>
            <a:off x="5118652" y="3605588"/>
            <a:ext cx="3332550" cy="813129"/>
          </a:xfrm>
          <a:prstGeom prst="wedgeRoundRectCallout">
            <a:avLst>
              <a:gd name="adj1" fmla="val -59755"/>
              <a:gd name="adj2" fmla="val -12368"/>
              <a:gd name="adj3" fmla="val 16667"/>
            </a:avLst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2000" tIns="46800" rIns="0" rtlCol="0" anchor="ctr" anchorCtr="0"/>
          <a:lstStyle/>
          <a:p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Java function, returns the difference, in milliseconds, between the current time and midnight, January 1, 1970.</a:t>
            </a:r>
            <a:endParaRPr lang="en-IL" sz="140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9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C9AE51-4C99-C3A7-4845-3EDD27AA5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8C53A7-F8E4-7876-F877-6F437F5C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89" y="758183"/>
            <a:ext cx="1309913" cy="1366677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673CBC65-11C3-9311-C1F5-C0AB3F0DC6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Timing program’s efficiency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8F05CD-696C-01BB-B7E1-5E3C910C62D0}"/>
              </a:ext>
            </a:extLst>
          </p:cNvPr>
          <p:cNvSpPr txBox="1"/>
          <p:nvPr/>
        </p:nvSpPr>
        <p:spPr>
          <a:xfrm>
            <a:off x="6092575" y="3115309"/>
            <a:ext cx="27967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u="sng" dirty="0">
                <a:latin typeface="Consolas" panose="020B0609020204030204" pitchFamily="49" charset="0"/>
                <a:cs typeface="Consolas" panose="020B0609020204030204" pitchFamily="49" charset="0"/>
              </a:rPr>
              <a:t>Timer</a:t>
            </a:r>
            <a:endParaRPr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class that helps make time measurements.</a:t>
            </a:r>
          </a:p>
          <a:p>
            <a:pPr>
              <a:spcBef>
                <a:spcPts val="1200"/>
              </a:spcBef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(Implementation: later)</a:t>
            </a:r>
            <a:endParaRPr lang="en-US" dirty="0"/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6CC92F9-7146-CB87-A2C9-C13E437C17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11" y="883788"/>
            <a:ext cx="5247954" cy="49030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5600" rIns="0" bIns="75600" anchor="t" anchorCtr="0">
            <a:noAutofit/>
          </a:bodyPr>
          <a:lstStyle/>
          <a:p>
            <a:r>
              <a:rPr lang="en-US" sz="1200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Times the performance of my computer. */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TimeMyComputer {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 args[])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int sum = 0;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d = 1.618;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BankAccount bobAcct = new BankAccount("bob");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Starts a timer </a:t>
            </a:r>
          </a:p>
          <a:p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Timer timer = new Timer();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Runs a loop, a billion times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for (int i = 0 ; i &lt; 1000000000 ; i++) {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Uncomment the operation you wish to time: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1. Do nothing    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2. sum = sum + i;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3. d = 1.0 / d;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4. bobAcct.deposit(i); 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5. BankAccount b = new BankAccount("Bla",i);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6. Fraction f = new Fraction(i,i+1);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7. d = Math.random();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8. System.out.println(i);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}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loop’s running time, in milliseconds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System.out.println(timer.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elapsedTime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>
              <a:lnSpc>
                <a:spcPts val="1240"/>
              </a:lnSpc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ts val="1240"/>
              </a:lnSpc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00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058443-1614-7FEF-D7B0-AF291D18F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>
            <a:extLst>
              <a:ext uri="{FF2B5EF4-FFF2-40B4-BE49-F238E27FC236}">
                <a16:creationId xmlns:a16="http://schemas.microsoft.com/office/drawing/2014/main" id="{A01AA7B6-7A51-2CDE-9133-2D8D6FCED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>
            <a:extLst>
              <a:ext uri="{FF2B5EF4-FFF2-40B4-BE49-F238E27FC236}">
                <a16:creationId xmlns:a16="http://schemas.microsoft.com/office/drawing/2014/main" id="{1E5C6399-1685-4800-0CB1-7DFEC635AE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255" y="1662133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8-1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03DE79-1094-E383-CDF3-2027880B9B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87" y="2957533"/>
            <a:ext cx="3985625" cy="2968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0F6C8-0AAA-D938-0B9D-11781B2B7FF1}"/>
              </a:ext>
            </a:extLst>
          </p:cNvPr>
          <p:cNvSpPr txBox="1"/>
          <p:nvPr/>
        </p:nvSpPr>
        <p:spPr>
          <a:xfrm>
            <a:off x="-1103923" y="24520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154C2F-E517-CC73-18C4-FAD203792E37}"/>
              </a:ext>
            </a:extLst>
          </p:cNvPr>
          <p:cNvSpPr txBox="1"/>
          <p:nvPr/>
        </p:nvSpPr>
        <p:spPr>
          <a:xfrm>
            <a:off x="2236107" y="2195533"/>
            <a:ext cx="4622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400" dirty="0">
                <a:latin typeface="Times New Roman"/>
                <a:cs typeface="Times New Roman"/>
              </a:rPr>
              <a:t>Efficiency, Searching, Sorting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7472ECAC-03B7-6DBA-6AD5-67AACAC7C2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3321483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95BE0F-B8FB-4181-A3F7-3E8D1940B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6BA28EA1-C0F0-77C5-BE5E-4566CDDC43F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Exponential running time</a:t>
            </a:r>
            <a:r>
              <a:rPr kumimoji="0" lang="en-US" sz="1600" dirty="0"/>
              <a:t>: Example</a:t>
            </a:r>
            <a:endParaRPr kumimoji="0" lang="en-US" dirty="0">
              <a:solidFill>
                <a:schemeClr val="tx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ABF61A-7647-1209-11D3-59225581F3A7}"/>
              </a:ext>
            </a:extLst>
          </p:cNvPr>
          <p:cNvGrpSpPr/>
          <p:nvPr/>
        </p:nvGrpSpPr>
        <p:grpSpPr>
          <a:xfrm>
            <a:off x="485859" y="738132"/>
            <a:ext cx="3080301" cy="4379282"/>
            <a:chOff x="485859" y="738132"/>
            <a:chExt cx="3080301" cy="4379282"/>
          </a:xfrm>
        </p:grpSpPr>
        <p:pic>
          <p:nvPicPr>
            <p:cNvPr id="40964" name="Picture 4" descr="Eight Queens Problem">
              <a:extLst>
                <a:ext uri="{FF2B5EF4-FFF2-40B4-BE49-F238E27FC236}">
                  <a16:creationId xmlns:a16="http://schemas.microsoft.com/office/drawing/2014/main" id="{CA151191-AD77-901E-6E31-EE096E4BB3F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1346" y="2348089"/>
              <a:ext cx="2769325" cy="27693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16">
              <a:extLst>
                <a:ext uri="{FF2B5EF4-FFF2-40B4-BE49-F238E27FC236}">
                  <a16:creationId xmlns:a16="http://schemas.microsoft.com/office/drawing/2014/main" id="{76D39CDB-DD73-F959-16D3-4F217EB256D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5859" y="738132"/>
              <a:ext cx="3080301" cy="881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Eight-Queen problem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Place 8 queens on a chessboard so that no queen threatens any other queen.</a:t>
              </a:r>
              <a:endPara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DA78CE8-5271-F2C2-DE90-8AD94AC05AAF}"/>
              </a:ext>
            </a:extLst>
          </p:cNvPr>
          <p:cNvGrpSpPr/>
          <p:nvPr/>
        </p:nvGrpSpPr>
        <p:grpSpPr>
          <a:xfrm>
            <a:off x="3961579" y="720065"/>
            <a:ext cx="2726604" cy="2064772"/>
            <a:chOff x="3961579" y="720065"/>
            <a:chExt cx="2726604" cy="2064772"/>
          </a:xfrm>
        </p:grpSpPr>
        <p:pic>
          <p:nvPicPr>
            <p:cNvPr id="8" name="Picture 2" descr="How 8 Queens Works | HowStuffWorks">
              <a:extLst>
                <a:ext uri="{FF2B5EF4-FFF2-40B4-BE49-F238E27FC236}">
                  <a16:creationId xmlns:a16="http://schemas.microsoft.com/office/drawing/2014/main" id="{008674FC-28E7-6C20-4797-23EC4DD598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143" t="15572" r="13143" b="10714"/>
            <a:stretch/>
          </p:blipFill>
          <p:spPr bwMode="auto">
            <a:xfrm>
              <a:off x="4164901" y="1095099"/>
              <a:ext cx="1689738" cy="1689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Rectangle 16">
              <a:extLst>
                <a:ext uri="{FF2B5EF4-FFF2-40B4-BE49-F238E27FC236}">
                  <a16:creationId xmlns:a16="http://schemas.microsoft.com/office/drawing/2014/main" id="{BA5B480C-EA86-00E9-C41E-4B33FAD77D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61579" y="720065"/>
              <a:ext cx="2726604" cy="432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Possible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46438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5121B-85BF-3863-93B5-F2039195A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97C16ABD-B375-AE23-A255-D17DF47E78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8043768" cy="457200"/>
          </a:xfrm>
        </p:spPr>
        <p:txBody>
          <a:bodyPr/>
          <a:lstStyle/>
          <a:p>
            <a:r>
              <a:rPr kumimoji="0" lang="en-US" dirty="0"/>
              <a:t>Exponential running time</a:t>
            </a:r>
            <a:r>
              <a:rPr kumimoji="0" lang="en-US" sz="1600" dirty="0"/>
              <a:t>: Example</a:t>
            </a:r>
            <a:endParaRPr kumimoji="0" lang="en-US" dirty="0">
              <a:solidFill>
                <a:schemeClr val="tx1"/>
              </a:solidFill>
            </a:endParaRPr>
          </a:p>
        </p:txBody>
      </p:sp>
      <p:pic>
        <p:nvPicPr>
          <p:cNvPr id="40962" name="Picture 2" descr="How 8 Queens Works | HowStuffWorks">
            <a:extLst>
              <a:ext uri="{FF2B5EF4-FFF2-40B4-BE49-F238E27FC236}">
                <a16:creationId xmlns:a16="http://schemas.microsoft.com/office/drawing/2014/main" id="{C0FB7CF1-54B4-1E95-AE52-948961126F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t="15572" r="13143" b="10714"/>
          <a:stretch/>
        </p:blipFill>
        <p:spPr bwMode="auto">
          <a:xfrm>
            <a:off x="4164901" y="1095099"/>
            <a:ext cx="1689738" cy="16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6">
            <a:extLst>
              <a:ext uri="{FF2B5EF4-FFF2-40B4-BE49-F238E27FC236}">
                <a16:creationId xmlns:a16="http://schemas.microsoft.com/office/drawing/2014/main" id="{F79BC25B-F6BB-C6B9-6902-6845342B8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859" y="2140476"/>
            <a:ext cx="8124577" cy="18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Queen </a:t>
            </a:r>
            <a:r>
              <a:rPr kumimoji="0" lang="en-US" sz="16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located in row </a:t>
            </a:r>
            <a:r>
              <a:rPr kumimoji="0"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Configuration:   </a:t>
            </a:r>
            <a:r>
              <a:rPr kumimoji="0"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columnQ</a:t>
            </a:r>
            <a:r>
              <a:rPr kumimoji="0"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columnQ</a:t>
            </a:r>
            <a:r>
              <a:rPr kumimoji="0"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columnQ</a:t>
            </a:r>
            <a:r>
              <a:rPr kumimoji="0"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shown above: </a:t>
            </a:r>
            <a:r>
              <a:rPr kumimoji="0" lang="en-US" sz="1600" spc="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3, 6, 4, 2, 8, 5, 7, </a:t>
            </a:r>
            <a:r>
              <a:rPr kumimoji="0" lang="en-US" sz="16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6">
            <a:extLst>
              <a:ext uri="{FF2B5EF4-FFF2-40B4-BE49-F238E27FC236}">
                <a16:creationId xmlns:a16="http://schemas.microsoft.com/office/drawing/2014/main" id="{2B93ACF3-6ED5-B202-E082-860AC124FC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859" y="738132"/>
            <a:ext cx="3080301" cy="88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Eight-Queen problem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8 queens on a chessboard so that no queen threatens any other queen.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BB2F3552-9A25-7D31-F278-871395F6FB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579" y="720065"/>
            <a:ext cx="2726604" cy="43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configuration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7AC3A94-A784-DBF3-337A-BB58327CBADC}"/>
              </a:ext>
            </a:extLst>
          </p:cNvPr>
          <p:cNvGrpSpPr/>
          <p:nvPr/>
        </p:nvGrpSpPr>
        <p:grpSpPr>
          <a:xfrm>
            <a:off x="422074" y="3814419"/>
            <a:ext cx="3864175" cy="2224013"/>
            <a:chOff x="422074" y="3814419"/>
            <a:chExt cx="3864175" cy="2224013"/>
          </a:xfrm>
        </p:grpSpPr>
        <p:sp>
          <p:nvSpPr>
            <p:cNvPr id="16" name="Rectangle 16">
              <a:extLst>
                <a:ext uri="{FF2B5EF4-FFF2-40B4-BE49-F238E27FC236}">
                  <a16:creationId xmlns:a16="http://schemas.microsoft.com/office/drawing/2014/main" id="{48938764-18E4-F0B1-0CA3-F96F63432C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074" y="3814419"/>
              <a:ext cx="2294364" cy="432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Possible algorithm</a:t>
              </a:r>
            </a:p>
          </p:txBody>
        </p:sp>
        <p:sp>
          <p:nvSpPr>
            <p:cNvPr id="13" name="Rectangle 34">
              <a:extLst>
                <a:ext uri="{FF2B5EF4-FFF2-40B4-BE49-F238E27FC236}">
                  <a16:creationId xmlns:a16="http://schemas.microsoft.com/office/drawing/2014/main" id="{9B6F21E4-CEC3-AA23-EECA-FCDA351037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372" y="4189136"/>
              <a:ext cx="3671877" cy="184929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293973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lIns="180000" tIns="144000" rIns="0" bIns="82800" anchor="t" anchorCtr="0"/>
            <a:lstStyle/>
            <a:p>
              <a:r>
                <a:rPr lang="en-US" sz="1200" dirty="0">
                  <a:solidFill>
                    <a:srgbClr val="3F7F5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// Prints all the solutions of the n-queen problem</a:t>
              </a:r>
            </a:p>
            <a:p>
              <a:pPr>
                <a:spcBef>
                  <a:spcPts val="200"/>
                </a:spcBef>
              </a:pPr>
              <a:r>
                <a:rPr lang="en-US" sz="11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void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q8Solver(</a:t>
              </a:r>
              <a:r>
                <a:rPr lang="en-US" sz="1100" dirty="0">
                  <a:solidFill>
                    <a:srgbClr val="7F0055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int</a:t>
              </a:r>
              <a:r>
                <a:rPr lang="en-US" sz="1100" dirty="0">
                  <a:solidFill>
                    <a:srgbClr val="000000"/>
                  </a:solidFill>
                  <a:latin typeface="Consolas" panose="020B0609020204030204" pitchFamily="49" charset="0"/>
                  <a:cs typeface="Consolas" panose="020B0609020204030204" pitchFamily="49" charset="0"/>
                </a:rPr>
                <a:t> n) {</a:t>
              </a:r>
            </a:p>
            <a:p>
              <a:pPr>
                <a:spcBef>
                  <a:spcPts val="200"/>
                </a:spcBef>
              </a:pPr>
              <a:endParaRPr lang="en-IL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31416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5CDD9-B8E6-0748-5123-D8A8562B4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7A6ED9B3-5FA4-829D-5756-A342870DEBA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8043768" cy="457200"/>
          </a:xfrm>
        </p:spPr>
        <p:txBody>
          <a:bodyPr/>
          <a:lstStyle/>
          <a:p>
            <a:r>
              <a:rPr kumimoji="0" lang="en-US" dirty="0"/>
              <a:t>Exponential running time</a:t>
            </a:r>
            <a:r>
              <a:rPr kumimoji="0" lang="en-US" sz="1600" dirty="0"/>
              <a:t>: Example</a:t>
            </a:r>
            <a:endParaRPr kumimoji="0" lang="en-US" dirty="0">
              <a:solidFill>
                <a:schemeClr val="tx1"/>
              </a:solidFill>
            </a:endParaRPr>
          </a:p>
        </p:txBody>
      </p:sp>
      <p:pic>
        <p:nvPicPr>
          <p:cNvPr id="40962" name="Picture 2" descr="How 8 Queens Works | HowStuffWorks">
            <a:extLst>
              <a:ext uri="{FF2B5EF4-FFF2-40B4-BE49-F238E27FC236}">
                <a16:creationId xmlns:a16="http://schemas.microsoft.com/office/drawing/2014/main" id="{746270D3-2674-EA72-0606-5845A828C3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43" t="15572" r="13143" b="10714"/>
          <a:stretch/>
        </p:blipFill>
        <p:spPr bwMode="auto">
          <a:xfrm>
            <a:off x="4164901" y="1095099"/>
            <a:ext cx="1689738" cy="168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6">
            <a:extLst>
              <a:ext uri="{FF2B5EF4-FFF2-40B4-BE49-F238E27FC236}">
                <a16:creationId xmlns:a16="http://schemas.microsoft.com/office/drawing/2014/main" id="{F41BA066-B702-2470-19F0-B700A3F0A5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859" y="738132"/>
            <a:ext cx="3080301" cy="881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Eight-Queen problem</a:t>
            </a: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Place 8 queens on a chessboard so that no queen threatens any other queen.</a:t>
            </a: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4C460899-8DA9-4D69-F989-98C19D8844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1579" y="720065"/>
            <a:ext cx="2726604" cy="43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configuration</a:t>
            </a:r>
          </a:p>
        </p:txBody>
      </p:sp>
      <p:sp>
        <p:nvSpPr>
          <p:cNvPr id="16" name="Rectangle 16">
            <a:extLst>
              <a:ext uri="{FF2B5EF4-FFF2-40B4-BE49-F238E27FC236}">
                <a16:creationId xmlns:a16="http://schemas.microsoft.com/office/drawing/2014/main" id="{849E1370-9352-DCE2-F297-2F0C23057B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074" y="3814419"/>
            <a:ext cx="2294364" cy="43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Possible algorithm</a:t>
            </a:r>
          </a:p>
        </p:txBody>
      </p:sp>
      <p:sp>
        <p:nvSpPr>
          <p:cNvPr id="17" name="Rectangle 34">
            <a:extLst>
              <a:ext uri="{FF2B5EF4-FFF2-40B4-BE49-F238E27FC236}">
                <a16:creationId xmlns:a16="http://schemas.microsoft.com/office/drawing/2014/main" id="{0BE70D08-A41B-82D8-AB7B-0E060D1BF8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372" y="4189136"/>
            <a:ext cx="3671877" cy="184929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Prints all the solutions of the n-queen problem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q8Solver(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unchecked configurations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Configuration c = new Configuration();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1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(c.isValid()) {</a:t>
            </a:r>
          </a:p>
          <a:p>
            <a:pPr>
              <a:spcBef>
                <a:spcPts val="200"/>
              </a:spcBef>
            </a:pPr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print(c);</a:t>
            </a:r>
          </a:p>
          <a:p>
            <a:pPr>
              <a:spcBef>
                <a:spcPts val="200"/>
              </a:spcBef>
            </a:pPr>
            <a:r>
              <a:rPr lang="en-IL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200"/>
              </a:spcBef>
            </a:pPr>
            <a:r>
              <a:rPr lang="en-IL" sz="11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B9E3060-CEA5-E072-E3D6-CE02A892B7C6}"/>
              </a:ext>
            </a:extLst>
          </p:cNvPr>
          <p:cNvGrpSpPr/>
          <p:nvPr/>
        </p:nvGrpSpPr>
        <p:grpSpPr>
          <a:xfrm>
            <a:off x="1926962" y="5574201"/>
            <a:ext cx="2359287" cy="377399"/>
            <a:chOff x="2212713" y="4789752"/>
            <a:chExt cx="2359287" cy="3773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08D6808C-E7C6-4A79-CE73-6E92AC795578}"/>
                    </a:ext>
                  </a:extLst>
                </p:cNvPr>
                <p:cNvSpPr txBox="1"/>
                <p:nvPr/>
              </p:nvSpPr>
              <p:spPr>
                <a:xfrm>
                  <a:off x="3740505" y="4839951"/>
                  <a:ext cx="83149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>
                    <a:solidFill>
                      <a:srgbClr val="0037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328DF3DE-0F8E-5244-843D-F59B9AB4F7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0505" y="4839951"/>
                  <a:ext cx="831495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18182" r="-1515" b="-36364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7DD5E78B-BFE5-4F6F-DB81-A2F84DA528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12713" y="4789752"/>
              <a:ext cx="1627767" cy="377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i="1" dirty="0">
                  <a:solidFill>
                    <a:srgbClr val="0037C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RunningTime = 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BF8B266E-49C9-0C4E-97EB-26BEF171C0F9}"/>
              </a:ext>
            </a:extLst>
          </p:cNvPr>
          <p:cNvGrpSpPr/>
          <p:nvPr/>
        </p:nvGrpSpPr>
        <p:grpSpPr>
          <a:xfrm>
            <a:off x="4312382" y="3814419"/>
            <a:ext cx="2294364" cy="2242204"/>
            <a:chOff x="4001331" y="3796228"/>
            <a:chExt cx="2294364" cy="2242204"/>
          </a:xfrm>
        </p:grpSpPr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1FE9E63C-7744-61C0-7E26-5CD7AF108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87389" y="4189136"/>
              <a:ext cx="1644763" cy="1849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kumimoji="0"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(1, 1, 1, 1, 1, 1, 1, 1)</a:t>
              </a:r>
            </a:p>
            <a:p>
              <a:pPr marL="114300" lvl="1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kumimoji="0"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(1, 1, 1, 1, 1, 1, 1, 2)</a:t>
              </a:r>
            </a:p>
            <a:p>
              <a:pPr marL="114300" lvl="1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marL="114300" lvl="1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kumimoji="0"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(1, 1, 1, 1, 1, 1, 1, 8)</a:t>
              </a:r>
              <a:endParaRPr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kumimoji="0"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(2, 2, 2, 2, 2, 2, 2, 1)</a:t>
              </a:r>
            </a:p>
            <a:p>
              <a:pPr marL="114300" lvl="1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kumimoji="0"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(2, 2, 2, 2, 2, 2, 2, 2)</a:t>
              </a:r>
            </a:p>
            <a:p>
              <a:pPr marL="114300" lvl="1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marL="114300" lvl="1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kumimoji="0"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(2, 2, 2, 2, 2, 2, 2, 8)</a:t>
              </a:r>
            </a:p>
            <a:p>
              <a:pPr marL="114300" lvl="1" indent="0" algn="ctr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…</a:t>
              </a:r>
            </a:p>
            <a:p>
              <a:pPr marL="114300" lvl="1" indent="0">
                <a:lnSpc>
                  <a:spcPct val="100000"/>
                </a:lnSpc>
                <a:spcBef>
                  <a:spcPts val="0"/>
                </a:spcBef>
                <a:buNone/>
              </a:pPr>
              <a:r>
                <a:rPr kumimoji="0" 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(8, 8, 8, 8, 8, 8, 8, 8)</a:t>
              </a:r>
            </a:p>
            <a:p>
              <a:pPr marL="114300" lvl="1" indent="0">
                <a:lnSpc>
                  <a:spcPct val="100000"/>
                </a:lnSpc>
                <a:spcBef>
                  <a:spcPts val="0"/>
                </a:spcBef>
                <a:buNone/>
              </a:pPr>
              <a:endParaRPr kumimoji="0"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0"/>
                </a:spcBef>
                <a:buNone/>
              </a:pPr>
              <a:endParaRPr kumimoji="0" 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endParaRPr lang="en-US" sz="1200" i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Rectangle 16">
              <a:extLst>
                <a:ext uri="{FF2B5EF4-FFF2-40B4-BE49-F238E27FC236}">
                  <a16:creationId xmlns:a16="http://schemas.microsoft.com/office/drawing/2014/main" id="{A5A2032B-25D4-51C4-E8E8-2D48967D58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331" y="3796228"/>
              <a:ext cx="2294364" cy="4320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All configurations:</a:t>
              </a:r>
            </a:p>
          </p:txBody>
        </p:sp>
      </p:grpSp>
      <p:sp>
        <p:nvSpPr>
          <p:cNvPr id="34" name="Rectangle 16">
            <a:extLst>
              <a:ext uri="{FF2B5EF4-FFF2-40B4-BE49-F238E27FC236}">
                <a16:creationId xmlns:a16="http://schemas.microsoft.com/office/drawing/2014/main" id="{2187A019-C5AA-C078-7F31-53575C0D7A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57961" y="836012"/>
            <a:ext cx="2841826" cy="3242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Comments</a:t>
            </a:r>
            <a:endParaRPr kumimoji="0" lang="en-US" sz="1400" i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strategy of generating and checking many configurations is called </a:t>
            </a:r>
            <a:r>
              <a:rPr kumimoji="0"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brute force</a:t>
            </a:r>
          </a:p>
          <a:p>
            <a:pPr lvl="1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better solution is known for the general </a:t>
            </a:r>
            <a:r>
              <a:rPr kumimoji="0"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-queen problem</a:t>
            </a:r>
          </a:p>
          <a:p>
            <a:pPr lvl="1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</a:t>
            </a:r>
            <a:r>
              <a:rPr kumimoji="0"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8, we can use various rules to considerably reduce the number of configurations that should be checked, and find all the solutions in </a:t>
            </a:r>
            <a:r>
              <a:rPr kumimoji="0" lang="en-US" sz="1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polynomial time</a:t>
            </a: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(a few nested loops).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69BB64-C472-9829-C216-C15AD6561E57}"/>
              </a:ext>
            </a:extLst>
          </p:cNvPr>
          <p:cNvGrpSpPr/>
          <p:nvPr/>
        </p:nvGrpSpPr>
        <p:grpSpPr>
          <a:xfrm>
            <a:off x="6488354" y="4804358"/>
            <a:ext cx="1981039" cy="606903"/>
            <a:chOff x="6334911" y="5138761"/>
            <a:chExt cx="1981039" cy="606903"/>
          </a:xfrm>
        </p:grpSpPr>
        <p:sp>
          <p:nvSpPr>
            <p:cNvPr id="22" name="Rectangle 16">
              <a:extLst>
                <a:ext uri="{FF2B5EF4-FFF2-40B4-BE49-F238E27FC236}">
                  <a16:creationId xmlns:a16="http://schemas.microsoft.com/office/drawing/2014/main" id="{71C2812C-B3FA-73D2-594D-2EF2E55796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88183" y="5368265"/>
              <a:ext cx="1627767" cy="377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 algn="ctr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configurations,</a:t>
              </a:r>
              <a:b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</a:br>
              <a:r>
                <a:rPr lang="en-US" sz="14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of which 92 are valid (solutions)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98C81CCE-AEA7-AF20-937F-529BEF960CAA}"/>
                    </a:ext>
                  </a:extLst>
                </p:cNvPr>
                <p:cNvSpPr txBox="1"/>
                <p:nvPr/>
              </p:nvSpPr>
              <p:spPr>
                <a:xfrm>
                  <a:off x="6334911" y="5138761"/>
                  <a:ext cx="1860569" cy="24622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6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</m:t>
                            </m:r>
                          </m:e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8 </m:t>
                            </m:r>
                          </m:sup>
                        </m:s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=16,777,216</m:t>
                        </m:r>
                      </m:oMath>
                    </m:oMathPara>
                  </a14:m>
                  <a:endParaRPr lang="en-IL" sz="160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D1703CF5-3123-874F-B291-EB1ADB630E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34911" y="5138761"/>
                  <a:ext cx="1860569" cy="246221"/>
                </a:xfrm>
                <a:prstGeom prst="rect">
                  <a:avLst/>
                </a:prstGeom>
                <a:blipFill>
                  <a:blip r:embed="rId5"/>
                  <a:stretch>
                    <a:fillRect t="-20000" b="-500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4" name="Rectangle 16">
            <a:extLst>
              <a:ext uri="{FF2B5EF4-FFF2-40B4-BE49-F238E27FC236}">
                <a16:creationId xmlns:a16="http://schemas.microsoft.com/office/drawing/2014/main" id="{7A4D5B90-443D-0D1A-97AE-D71FD0649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859" y="2140476"/>
            <a:ext cx="8124577" cy="18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Notation: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Queen </a:t>
            </a:r>
            <a:r>
              <a:rPr kumimoji="0" lang="en-US" sz="16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kumimoji="0" lang="en-US" sz="2400" i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located in row </a:t>
            </a:r>
            <a:r>
              <a:rPr kumimoji="0"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Configuration:   </a:t>
            </a:r>
            <a:r>
              <a:rPr kumimoji="0"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columnQ</a:t>
            </a:r>
            <a:r>
              <a:rPr kumimoji="0"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columnQ</a:t>
            </a:r>
            <a:r>
              <a:rPr kumimoji="0"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kumimoji="0"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…, columnQ</a:t>
            </a:r>
            <a:r>
              <a:rPr kumimoji="0" lang="en-US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kumimoji="0"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kumimoji="0"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Configuration shown above: </a:t>
            </a:r>
            <a:r>
              <a:rPr kumimoji="0" lang="en-US" sz="1600" spc="2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3, 6, 4, 2, 8, 5, 7, </a:t>
            </a:r>
            <a:r>
              <a:rPr kumimoji="0" lang="en-US" sz="1600" spc="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0" lang="en-US" sz="16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sz="1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8788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74551-FAF1-2839-2032-DEB562E69F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>
            <a:extLst>
              <a:ext uri="{FF2B5EF4-FFF2-40B4-BE49-F238E27FC236}">
                <a16:creationId xmlns:a16="http://schemas.microsoft.com/office/drawing/2014/main" id="{31118A6B-D0BD-1D69-B4DB-541F535BE2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10" y="883788"/>
            <a:ext cx="6317650" cy="5143430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237600" tIns="75600" rIns="165600" bIns="75600" anchor="t" anchorCtr="0">
            <a:noAutofit/>
          </a:bodyPr>
          <a:lstStyle/>
          <a:p>
            <a:r>
              <a:rPr lang="en-US" sz="1200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Times the performance of my computer. */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TimeMyComputer {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 args[])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int sum = 0;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d = 1.618;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BankAccount bobAcct = new BankAccount("bob");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Starts a timer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Timer timer = new Timer();</a:t>
            </a:r>
          </a:p>
          <a:p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for (int i = 0 ; i &lt; 1000000000 ; i++) {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/// Uncomment the operation you wish to time: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/// Do nothing    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/// sum = sum + i;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/// d = 1.0 / d;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/// bobAcct.deposit(i); 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/// BankAccount b = new BankAccount("Bla",i);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/// Fraction f = new Fraction(i,i+1);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/// d = Math.random();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/// System.out.println(i);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loop’s running time, in milliseconds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System.out.println("Duration in ms: " + timer.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elapsedTime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FE36F6-C204-88D8-2285-99DCC0B2D8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89" y="758183"/>
            <a:ext cx="1309913" cy="1366677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3A9713DB-CD76-0ECD-5DA8-C588011DA4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Timing program’s efficiency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EE810D1-2F5B-7DF6-2B0B-16215AAAAD2F}"/>
              </a:ext>
            </a:extLst>
          </p:cNvPr>
          <p:cNvSpPr/>
          <p:nvPr/>
        </p:nvSpPr>
        <p:spPr bwMode="auto">
          <a:xfrm>
            <a:off x="4209016" y="2384393"/>
            <a:ext cx="1647773" cy="487228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0800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Timer: A class for time measurements</a:t>
            </a:r>
            <a:endParaRPr kumimoji="0" lang="en-IL" sz="1200" b="0" i="0" u="none" strike="noStrike" cap="none" normalizeH="0" baseline="0">
              <a:ln>
                <a:noFill/>
              </a:ln>
              <a:effectLst/>
              <a:latin typeface="Times New Roman" panose="02020603050405020304" pitchFamily="18" charset="0"/>
              <a:ea typeface="ＭＳ Ｐゴシック" charset="-128"/>
              <a:cs typeface="Times New Roman" panose="02020603050405020304" pitchFamily="18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C8B9A9-FDE5-B487-E5D5-E91FCA04B7DD}"/>
              </a:ext>
            </a:extLst>
          </p:cNvPr>
          <p:cNvCxnSpPr>
            <a:cxnSpLocks/>
          </p:cNvCxnSpPr>
          <p:nvPr/>
        </p:nvCxnSpPr>
        <p:spPr bwMode="auto">
          <a:xfrm flipH="1">
            <a:off x="3752906" y="2714458"/>
            <a:ext cx="456111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olid"/>
            <a:headEnd type="none" w="med" len="med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12672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73EBB-80BA-C5CE-C64A-E1F1F53CFE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01793D26-0483-3DE8-2F8F-2B9C3FFC9A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>
                <a:solidFill>
                  <a:schemeClr val="tx1"/>
                </a:solidFill>
              </a:rPr>
              <a:t>Worst / best / average case</a:t>
            </a:r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01525397-B602-C00C-D61B-CFFD27D27C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2238" y="3003651"/>
            <a:ext cx="2576594" cy="18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 Case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element 0: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element 1: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element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n: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9ACF4FB-D0AA-67F5-782F-6250339E9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859" y="4746745"/>
            <a:ext cx="3572031" cy="457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400" i="1" dirty="0">
                <a:latin typeface="Times New Roman"/>
                <a:cs typeface="Times New Roman"/>
              </a:rPr>
              <a:t>AverageNumberOfIterations</a:t>
            </a:r>
            <a:r>
              <a:rPr lang="en-US" dirty="0">
                <a:latin typeface="Times New Roman"/>
                <a:cs typeface="Times New Roman"/>
              </a:rPr>
              <a:t>(</a:t>
            </a:r>
            <a:r>
              <a:rPr lang="en-US" i="1" dirty="0">
                <a:latin typeface="Times New Roman"/>
                <a:cs typeface="Times New Roman"/>
              </a:rPr>
              <a:t>n</a:t>
            </a:r>
            <a:r>
              <a:rPr lang="en-US" dirty="0">
                <a:latin typeface="Times New Roman"/>
                <a:cs typeface="Times New Roman"/>
              </a:rPr>
              <a:t>) </a:t>
            </a:r>
            <a:r>
              <a:rPr lang="en-US" sz="1600" dirty="0">
                <a:latin typeface="Times New Roman"/>
                <a:cs typeface="Times New Roman"/>
              </a:rPr>
              <a:t>= </a:t>
            </a:r>
          </a:p>
        </p:txBody>
      </p:sp>
      <p:sp>
        <p:nvSpPr>
          <p:cNvPr id="15" name="Rectangle 16">
            <a:extLst>
              <a:ext uri="{FF2B5EF4-FFF2-40B4-BE49-F238E27FC236}">
                <a16:creationId xmlns:a16="http://schemas.microsoft.com/office/drawing/2014/main" id="{5256B76A-423C-D253-8E52-F3F435518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9518" y="3000855"/>
            <a:ext cx="2576594" cy="1849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iterations: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iteration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iterations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iterations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endParaRPr 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575AA3C-8933-88C5-595A-35495A3140EA}"/>
                  </a:ext>
                </a:extLst>
              </p:cNvPr>
              <p:cNvSpPr txBox="1"/>
              <p:nvPr/>
            </p:nvSpPr>
            <p:spPr>
              <a:xfrm>
                <a:off x="2792255" y="4700135"/>
                <a:ext cx="5683911" cy="4626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1+2+…+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he-I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he-IL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</m:t>
                      </m:r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L" sz="16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4EFF6B2-866F-9A43-B658-EFAC7ADDB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255" y="4700135"/>
                <a:ext cx="5683911" cy="462627"/>
              </a:xfrm>
              <a:prstGeom prst="rect">
                <a:avLst/>
              </a:prstGeom>
              <a:blipFill>
                <a:blip r:embed="rId3"/>
                <a:stretch>
                  <a:fillRect t="-2703" b="-1081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80A40659-0B47-ADE1-6009-55A2163142C0}"/>
              </a:ext>
            </a:extLst>
          </p:cNvPr>
          <p:cNvGrpSpPr/>
          <p:nvPr/>
        </p:nvGrpSpPr>
        <p:grpSpPr>
          <a:xfrm>
            <a:off x="485859" y="5294164"/>
            <a:ext cx="2664017" cy="457201"/>
            <a:chOff x="485859" y="5294164"/>
            <a:chExt cx="1801364" cy="457201"/>
          </a:xfrm>
        </p:grpSpPr>
        <p:sp>
          <p:nvSpPr>
            <p:cNvPr id="21" name="Rectangle 3">
              <a:extLst>
                <a:ext uri="{FF2B5EF4-FFF2-40B4-BE49-F238E27FC236}">
                  <a16:creationId xmlns:a16="http://schemas.microsoft.com/office/drawing/2014/main" id="{09FD90BA-EB5C-FB5E-8D67-F56A05998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5294164"/>
              <a:ext cx="1729022" cy="45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2500"/>
                </a:spcBef>
                <a:buSzPct val="100000"/>
                <a:defRPr/>
              </a:pPr>
              <a:r>
                <a:rPr lang="en-US" sz="1400" i="1" dirty="0">
                  <a:latin typeface="Times New Roman"/>
                  <a:cs typeface="Times New Roman"/>
                </a:rPr>
                <a:t>AverageRunningTime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dirty="0">
                  <a:latin typeface="Times New Roman"/>
                  <a:cs typeface="Times New Roman"/>
                </a:rPr>
                <a:t>) </a:t>
              </a:r>
              <a:r>
                <a:rPr lang="en-US" sz="1600" dirty="0">
                  <a:latin typeface="Times New Roman"/>
                  <a:cs typeface="Times New Roman"/>
                </a:rPr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2D02F56C-7281-0094-FBA9-AE2A3E2ED135}"/>
                    </a:ext>
                  </a:extLst>
                </p:cNvPr>
                <p:cNvSpPr txBox="1"/>
                <p:nvPr/>
              </p:nvSpPr>
              <p:spPr>
                <a:xfrm>
                  <a:off x="1908933" y="5343710"/>
                  <a:ext cx="3782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CD85A76-F2D1-564F-9D9C-B4311F72DA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8933" y="5343710"/>
                  <a:ext cx="378290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8889" r="-11111" b="-347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Rectangle 34">
            <a:extLst>
              <a:ext uri="{FF2B5EF4-FFF2-40B4-BE49-F238E27FC236}">
                <a16:creationId xmlns:a16="http://schemas.microsoft.com/office/drawing/2014/main" id="{619D915D-C38E-40FC-88DA-E687C589C8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7203" y="799009"/>
            <a:ext cx="4005117" cy="2063575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08000" rIns="0" bIns="82800" anchor="t" anchorCtr="0"/>
          <a:lstStyle/>
          <a:p>
            <a:r>
              <a:rPr lang="en-US" sz="14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300"/>
              </a:spcBef>
            </a:pP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boolean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contains(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[]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,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= 0;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</a:t>
            </a:r>
            <a:r>
              <a:rPr lang="en-US" sz="1200" dirty="0">
                <a:solidFill>
                  <a:srgbClr val="000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length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(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 == </a:t>
            </a:r>
            <a:r>
              <a:rPr lang="en-US" sz="1200" dirty="0">
                <a:solidFill>
                  <a:srgbClr val="6A3E3E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 {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true;</a:t>
            </a:r>
          </a:p>
          <a:p>
            <a:pPr>
              <a:spcBef>
                <a:spcPts val="200"/>
              </a:spcBef>
            </a:pPr>
            <a:r>
              <a:rPr lang="en-IL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}</a:t>
            </a:r>
          </a:p>
          <a:p>
            <a:pPr>
              <a:spcBef>
                <a:spcPts val="200"/>
              </a:spcBef>
            </a:pP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</a:t>
            </a:r>
            <a:r>
              <a:rPr lang="en-US" sz="1200" dirty="0">
                <a:solidFill>
                  <a:srgbClr val="7F005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sz="120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false;</a:t>
            </a:r>
          </a:p>
          <a:p>
            <a:pPr>
              <a:spcBef>
                <a:spcPts val="200"/>
              </a:spcBef>
            </a:pPr>
            <a:r>
              <a:rPr lang="en-IL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200"/>
              </a:spcBef>
            </a:pPr>
            <a:r>
              <a:rPr lang="en-IL" sz="12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4294339B-81DF-4613-8C24-C335DE3349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130" y="1389073"/>
            <a:ext cx="3911870" cy="4417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 algn="l">
              <a:spcBef>
                <a:spcPct val="4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600" u="sng" dirty="0">
                <a:solidFill>
                  <a:srgbClr val="000000"/>
                </a:solidFill>
                <a:latin typeface="Times New Roman"/>
                <a:cs typeface="Times New Roman"/>
              </a:rPr>
              <a:t>Input size</a:t>
            </a: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:</a:t>
            </a:r>
          </a:p>
          <a:p>
            <a:pPr marL="342900" indent="-342900" algn="l">
              <a:spcBef>
                <a:spcPct val="45000"/>
              </a:spcBef>
              <a:buClr>
                <a:srgbClr val="006600"/>
              </a:buClr>
              <a:buSzPct val="100000"/>
              <a:buFont typeface="Wingdings" charset="0"/>
              <a:buNone/>
            </a:pPr>
            <a:r>
              <a:rPr lang="en-US" sz="1600" i="1" dirty="0">
                <a:solidFill>
                  <a:srgbClr val="000000"/>
                </a:solidFill>
                <a:latin typeface="Times New Roman"/>
                <a:cs typeface="Times New Roman"/>
              </a:rPr>
              <a:t>n</a:t>
            </a:r>
            <a:r>
              <a:rPr lang="en-US" sz="1600" dirty="0">
                <a:solidFill>
                  <a:srgbClr val="000000"/>
                </a:solidFill>
                <a:latin typeface="Times New Roman"/>
                <a:cs typeface="Times New Roman"/>
              </a:rPr>
              <a:t>, the length of the array</a:t>
            </a:r>
          </a:p>
        </p:txBody>
      </p:sp>
    </p:spTree>
    <p:extLst>
      <p:ext uri="{BB962C8B-B14F-4D97-AF65-F5344CB8AC3E}">
        <p14:creationId xmlns:p14="http://schemas.microsoft.com/office/powerpoint/2010/main" val="30260959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AC3453-4867-6D68-D506-04C307379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A2497621-B19D-2A33-50C0-43001E77E8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Quadratic running time</a:t>
            </a:r>
            <a:r>
              <a:rPr kumimoji="0" lang="en-US" sz="1600" dirty="0"/>
              <a:t>: Example</a:t>
            </a:r>
            <a:endParaRPr kumimoji="0" lang="en-US" dirty="0">
              <a:solidFill>
                <a:schemeClr val="tx1"/>
              </a:solidFill>
            </a:endParaRPr>
          </a:p>
        </p:txBody>
      </p:sp>
      <p:sp>
        <p:nvSpPr>
          <p:cNvPr id="65" name="Rectangle 16">
            <a:extLst>
              <a:ext uri="{FF2B5EF4-FFF2-40B4-BE49-F238E27FC236}">
                <a16:creationId xmlns:a16="http://schemas.microsoft.com/office/drawing/2014/main" id="{455BDB29-B501-9C7C-08B3-1C96591317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459" y="4348619"/>
            <a:ext cx="7837058" cy="18764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Quadratic running time: 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Special case of polynomial running time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Typically happens when the algorithm is based on nested loops</a:t>
            </a:r>
          </a:p>
          <a:p>
            <a:pPr lvl="1">
              <a:lnSpc>
                <a:spcPct val="100000"/>
              </a:lnSpc>
              <a:spcBef>
                <a:spcPts val="12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time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(range of the outer loop ⨉ range of the inner loop)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98E0623-5B37-FC3C-1B92-EC6CFA536036}"/>
                  </a:ext>
                </a:extLst>
              </p:cNvPr>
              <p:cNvSpPr txBox="1"/>
              <p:nvPr/>
            </p:nvSpPr>
            <p:spPr>
              <a:xfrm>
                <a:off x="3745844" y="4423843"/>
                <a:ext cx="8314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2 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>
                  <a:solidFill>
                    <a:schemeClr val="tx1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98E0623-5B37-FC3C-1B92-EC6CFA5360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5844" y="4423843"/>
                <a:ext cx="831495" cy="276999"/>
              </a:xfrm>
              <a:prstGeom prst="rect">
                <a:avLst/>
              </a:prstGeom>
              <a:blipFill>
                <a:blip r:embed="rId3"/>
                <a:stretch>
                  <a:fillRect t="-1304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oup 14">
            <a:extLst>
              <a:ext uri="{FF2B5EF4-FFF2-40B4-BE49-F238E27FC236}">
                <a16:creationId xmlns:a16="http://schemas.microsoft.com/office/drawing/2014/main" id="{1881B369-288C-4C85-B783-6CFCB51F33EA}"/>
              </a:ext>
            </a:extLst>
          </p:cNvPr>
          <p:cNvGrpSpPr/>
          <p:nvPr/>
        </p:nvGrpSpPr>
        <p:grpSpPr>
          <a:xfrm>
            <a:off x="4582988" y="3297556"/>
            <a:ext cx="4179764" cy="723527"/>
            <a:chOff x="4321753" y="3849261"/>
            <a:chExt cx="4179764" cy="723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8528BEFF-47AE-17B7-A1DD-D4322E968FAF}"/>
                    </a:ext>
                  </a:extLst>
                </p:cNvPr>
                <p:cNvSpPr txBox="1"/>
                <p:nvPr/>
              </p:nvSpPr>
              <p:spPr>
                <a:xfrm>
                  <a:off x="5849545" y="4245588"/>
                  <a:ext cx="831495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17FB1117-B646-FE44-AB66-554FF8DF76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49545" y="4245588"/>
                  <a:ext cx="831495" cy="276999"/>
                </a:xfrm>
                <a:prstGeom prst="rect">
                  <a:avLst/>
                </a:prstGeom>
                <a:blipFill>
                  <a:blip r:embed="rId4"/>
                  <a:stretch>
                    <a:fillRect t="-8696" r="-1493" b="-3478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712C56E3-737D-C839-8511-835E209D6F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1753" y="4195389"/>
              <a:ext cx="1627767" cy="3773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RunningTime = </a:t>
              </a:r>
            </a:p>
          </p:txBody>
        </p:sp>
        <p:sp>
          <p:nvSpPr>
            <p:cNvPr id="18" name="Rectangle 16">
              <a:extLst>
                <a:ext uri="{FF2B5EF4-FFF2-40B4-BE49-F238E27FC236}">
                  <a16:creationId xmlns:a16="http://schemas.microsoft.com/office/drawing/2014/main" id="{9968B8D5-0516-EF1B-C5C7-D055D78800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1753" y="3849261"/>
              <a:ext cx="4179764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 size = </a:t>
              </a:r>
              <a:r>
                <a:rPr lang="en-US" sz="16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, the size of the larger array</a:t>
              </a:r>
            </a:p>
            <a:p>
              <a:pPr marL="114300" lvl="1" indent="0">
                <a:lnSpc>
                  <a:spcPct val="100000"/>
                </a:lnSpc>
                <a:spcBef>
                  <a:spcPts val="600"/>
                </a:spcBef>
                <a:buSzPct val="100000"/>
                <a:buNone/>
              </a:pPr>
              <a:endParaRPr lang="en-US" sz="16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1" name="Rectangle 34">
            <a:extLst>
              <a:ext uri="{FF2B5EF4-FFF2-40B4-BE49-F238E27FC236}">
                <a16:creationId xmlns:a16="http://schemas.microsoft.com/office/drawing/2014/main" id="{2BC0D7A8-AFD4-FF3A-DBC3-67E807B960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0271" y="765839"/>
            <a:ext cx="3738960" cy="3371614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2000" rIns="0" bIns="82800" anchor="t" anchorCtr="0"/>
          <a:lstStyle/>
          <a:p>
            <a:pPr>
              <a:lnSpc>
                <a:spcPts val="1520"/>
              </a:lnSpc>
            </a:pPr>
            <a:r>
              <a:rPr lang="en-US" sz="11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array arr1 is a subset of array arr2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isSubsetOf(arr1, arr2) {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for (int x : arr1) {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// checks if x is in arr2</a:t>
            </a:r>
            <a:endParaRPr lang="en-US" sz="11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boolean found = false;         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for (int y : arr2) {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if (x == y) {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found = true; 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break; </a:t>
            </a:r>
            <a:r>
              <a:rPr lang="en-US" sz="11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No need to search further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}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1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If x is not in arr2, arr1 can't be a subset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if (!found) {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    return false;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    }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ts val="1520"/>
              </a:lnSpc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AE5AF9D1-362E-2175-B0B2-24F6D99C98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767053"/>
            <a:ext cx="4473287" cy="2431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Worst-case analysis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Outer loop executes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arr1.length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times;</a:t>
            </a:r>
          </a:p>
          <a:p>
            <a:pPr lvl="1">
              <a:lnSpc>
                <a:spcPct val="100000"/>
              </a:lnSpc>
              <a:spcBef>
                <a:spcPts val="300"/>
              </a:spcBef>
              <a:buClr>
                <a:schemeClr val="bg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each outer iteration:</a:t>
            </a:r>
            <a:b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Inner loop executes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arr2.length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times;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Running time is </a:t>
            </a:r>
            <a:r>
              <a:rPr lang="en-US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arr1.length * arr2.length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Worst case occurs when the two arrays have the same length, and every element of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arr1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is an element of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arr2</a:t>
            </a:r>
          </a:p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3738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EA77B-5ED4-6711-368B-25CA632048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6A64DA6D-8052-A42B-D761-4BD0472C40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Running times</a:t>
            </a:r>
            <a:r>
              <a:rPr kumimoji="0" lang="en-US" sz="1600" dirty="0"/>
              <a:t>: Recap</a:t>
            </a:r>
            <a:endParaRPr kumimoji="0" lang="en-US" dirty="0">
              <a:solidFill>
                <a:srgbClr val="006600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57A54DD-94D0-0A11-B8DC-B75A354B688A}"/>
              </a:ext>
            </a:extLst>
          </p:cNvPr>
          <p:cNvGrpSpPr/>
          <p:nvPr/>
        </p:nvGrpSpPr>
        <p:grpSpPr>
          <a:xfrm>
            <a:off x="1545689" y="983448"/>
            <a:ext cx="5714684" cy="4098540"/>
            <a:chOff x="1583789" y="943069"/>
            <a:chExt cx="5714684" cy="4098540"/>
          </a:xfrm>
        </p:grpSpPr>
        <p:pic>
          <p:nvPicPr>
            <p:cNvPr id="7" name="Picture 6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F9642765-9276-11A7-9843-D9450DD62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83789" y="943069"/>
              <a:ext cx="5714684" cy="409854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4F39201A-EE1B-6D45-23EA-4DB97649271D}"/>
                    </a:ext>
                  </a:extLst>
                </p:cNvPr>
                <p:cNvSpPr txBox="1"/>
                <p:nvPr/>
              </p:nvSpPr>
              <p:spPr>
                <a:xfrm>
                  <a:off x="6351381" y="4118247"/>
                  <a:ext cx="322978" cy="329654"/>
                </a:xfrm>
                <a:prstGeom prst="rect">
                  <a:avLst/>
                </a:prstGeom>
                <a:solidFill>
                  <a:srgbClr val="FFF3E7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  <m:sup>
                            <m: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2 </m:t>
                            </m:r>
                          </m:sup>
                        </m:sSup>
                      </m:oMath>
                    </m:oMathPara>
                  </a14:m>
                  <a:endParaRPr lang="en-IL" sz="240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6F2E337-00D8-CB4A-A8A1-92B7F2FF26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1381" y="4118247"/>
                  <a:ext cx="322978" cy="329654"/>
                </a:xfrm>
                <a:prstGeom prst="rect">
                  <a:avLst/>
                </a:prstGeom>
                <a:blipFill>
                  <a:blip r:embed="rId4"/>
                  <a:stretch>
                    <a:fillRect l="-23077" t="-14815" r="-46154" b="-11111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8415635B-C76A-DE41-369F-EDED23E8961D}"/>
                    </a:ext>
                  </a:extLst>
                </p:cNvPr>
                <p:cNvSpPr txBox="1"/>
                <p:nvPr/>
              </p:nvSpPr>
              <p:spPr>
                <a:xfrm>
                  <a:off x="3108199" y="2455855"/>
                  <a:ext cx="444897" cy="536484"/>
                </a:xfrm>
                <a:prstGeom prst="rect">
                  <a:avLst/>
                </a:prstGeom>
                <a:solidFill>
                  <a:srgbClr val="FFF3E7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</m:oMath>
                    </m:oMathPara>
                  </a14:m>
                  <a:endParaRPr lang="en-IL" sz="2800">
                    <a:solidFill>
                      <a:schemeClr val="tx1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9FA385E1-432F-DA4C-A7ED-1C1F1CDF29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08199" y="2455855"/>
                  <a:ext cx="444897" cy="536484"/>
                </a:xfrm>
                <a:prstGeom prst="rect">
                  <a:avLst/>
                </a:prstGeom>
                <a:blipFill>
                  <a:blip r:embed="rId5"/>
                  <a:stretch>
                    <a:fillRect l="-25000" t="-9302" r="-2500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032B902-588B-EB6D-DDFD-2660AE00F7C3}"/>
                </a:ext>
              </a:extLst>
            </p:cNvPr>
            <p:cNvSpPr txBox="1"/>
            <p:nvPr/>
          </p:nvSpPr>
          <p:spPr>
            <a:xfrm>
              <a:off x="5702021" y="1160872"/>
              <a:ext cx="1298719" cy="329654"/>
            </a:xfrm>
            <a:prstGeom prst="rect">
              <a:avLst/>
            </a:prstGeom>
            <a:solidFill>
              <a:srgbClr val="FFF3E7"/>
            </a:solidFill>
          </p:spPr>
          <p:txBody>
            <a:bodyPr wrap="square" lIns="0" tIns="0" rIns="0" bIns="0" rtlCol="0">
              <a:noAutofit/>
            </a:bodyPr>
            <a:lstStyle/>
            <a:p>
              <a:endParaRPr lang="en-IL" sz="3200">
                <a:solidFill>
                  <a:schemeClr val="tx1"/>
                </a:solidFill>
                <a:ea typeface="Cambria Math" panose="02040503050406030204" pitchFamily="18" charset="0"/>
              </a:endParaRPr>
            </a:p>
          </p:txBody>
        </p:sp>
      </p:grp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064CF00B-4524-AB83-1118-197508B07163}"/>
              </a:ext>
            </a:extLst>
          </p:cNvPr>
          <p:cNvSpPr/>
          <p:nvPr/>
        </p:nvSpPr>
        <p:spPr>
          <a:xfrm>
            <a:off x="5877628" y="2496234"/>
            <a:ext cx="3012634" cy="1162669"/>
          </a:xfrm>
          <a:prstGeom prst="wedgeRoundRectCallout">
            <a:avLst>
              <a:gd name="adj1" fmla="val -33772"/>
              <a:gd name="adj2" fmla="val 85425"/>
              <a:gd name="adj3" fmla="val 16667"/>
            </a:avLst>
          </a:prstGeom>
          <a:solidFill>
            <a:srgbClr val="FFEC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0" rtlCol="0" anchor="ctr" anchorCtr="0"/>
          <a:lstStyle/>
          <a:p>
            <a:pPr marL="7938" lvl="1" indent="-7938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1600" u="sng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 good news</a:t>
            </a:r>
            <a:r>
              <a:rPr lang="en-US" sz="16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pPr marL="7938" lvl="1" indent="-7938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1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Many important problems can be solved efficiently by algorithms that have polynomial running times</a:t>
            </a:r>
            <a:endParaRPr lang="en-US" sz="1400" b="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ounded Rectangular Callout 10">
            <a:extLst>
              <a:ext uri="{FF2B5EF4-FFF2-40B4-BE49-F238E27FC236}">
                <a16:creationId xmlns:a16="http://schemas.microsoft.com/office/drawing/2014/main" id="{E901C319-A96F-56FD-ADFF-7F99B99FD714}"/>
              </a:ext>
            </a:extLst>
          </p:cNvPr>
          <p:cNvSpPr/>
          <p:nvPr/>
        </p:nvSpPr>
        <p:spPr>
          <a:xfrm>
            <a:off x="3104711" y="796904"/>
            <a:ext cx="3531548" cy="1138347"/>
          </a:xfrm>
          <a:prstGeom prst="wedgeRoundRectCallout">
            <a:avLst>
              <a:gd name="adj1" fmla="val -42095"/>
              <a:gd name="adj2" fmla="val 94228"/>
              <a:gd name="adj3" fmla="val 16667"/>
            </a:avLst>
          </a:prstGeom>
          <a:solidFill>
            <a:srgbClr val="FFECA6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44000" tIns="0" rtlCol="0" anchor="ctr" anchorCtr="0"/>
          <a:lstStyle/>
          <a:p>
            <a:pPr marL="7938" lvl="1" indent="-7938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1600" u="sng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The bad news</a:t>
            </a:r>
            <a:r>
              <a:rPr lang="en-US" sz="16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:</a:t>
            </a:r>
          </a:p>
          <a:p>
            <a:pPr marL="7938" lvl="1" indent="-7938" eaLnBrk="0" fontAlgn="base" hangingPunct="0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</a:pPr>
            <a:r>
              <a:rPr lang="en-US" sz="140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rPr>
              <a:t>Many important problems are “intractable”, meaning that no better algorithms than brute force are known for them</a:t>
            </a:r>
            <a:endParaRPr lang="en-US" sz="1400" b="0" dirty="0">
              <a:solidFill>
                <a:schemeClr val="tx1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864196C1-9EB9-4AE9-F06D-3CB144C3CC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3376" y="5268532"/>
            <a:ext cx="4002031" cy="96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600"/>
              </a:spcBef>
              <a:buSzPct val="100000"/>
              <a:buNone/>
            </a:pPr>
            <a:r>
              <a:rPr kumimoji="0" lang="en-US" sz="16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When a problem is intractable</a:t>
            </a: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we can …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Solve reduced versions of it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buSzPct val="100000"/>
              <a:buFont typeface="Arial" panose="020B0604020202020204" pitchFamily="34" charset="0"/>
              <a:buChar char="•"/>
            </a:pPr>
            <a:r>
              <a:rPr kumimoji="0"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heuristics to find sub-optimal solutions which are “good enough”</a:t>
            </a:r>
          </a:p>
          <a:p>
            <a:pPr lvl="1">
              <a:lnSpc>
                <a:spcPct val="100000"/>
              </a:lnSpc>
              <a:spcBef>
                <a:spcPts val="1100"/>
              </a:spcBef>
              <a:buSzPct val="100000"/>
              <a:buFont typeface="Arial" panose="020B0604020202020204" pitchFamily="34" charset="0"/>
              <a:buChar char="•"/>
            </a:pPr>
            <a:endParaRPr kumimoji="0"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4C514574-41EF-FC83-D1C1-8A1FEC698CC4}"/>
              </a:ext>
            </a:extLst>
          </p:cNvPr>
          <p:cNvSpPr/>
          <p:nvPr/>
        </p:nvSpPr>
        <p:spPr bwMode="auto">
          <a:xfrm>
            <a:off x="5449045" y="5404698"/>
            <a:ext cx="274178" cy="1133979"/>
          </a:xfrm>
          <a:prstGeom prst="rightBrace">
            <a:avLst>
              <a:gd name="adj1" fmla="val 45980"/>
              <a:gd name="adj2" fmla="val 50000"/>
            </a:avLst>
          </a:prstGeom>
          <a:noFill/>
          <a:ln w="1587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27C622FA-9C17-26E9-A325-4F684D286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46861" y="5495805"/>
            <a:ext cx="2266045" cy="96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179388" indent="-179388" algn="l">
              <a:spcBef>
                <a:spcPct val="45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“Artificial Intelligence”</a:t>
            </a:r>
          </a:p>
          <a:p>
            <a:pPr marL="179388" indent="-179388" algn="l">
              <a:spcBef>
                <a:spcPct val="45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“Machine Learning”</a:t>
            </a:r>
          </a:p>
          <a:p>
            <a:pPr marL="179388" indent="-179388" algn="l">
              <a:spcBef>
                <a:spcPct val="45000"/>
              </a:spcBef>
              <a:buClr>
                <a:schemeClr val="tx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0000"/>
                </a:solidFill>
                <a:latin typeface="Times New Roman"/>
                <a:cs typeface="Times New Roman"/>
              </a:rPr>
              <a:t>Greedy algorithms</a:t>
            </a:r>
          </a:p>
        </p:txBody>
      </p:sp>
    </p:spTree>
    <p:extLst>
      <p:ext uri="{BB962C8B-B14F-4D97-AF65-F5344CB8AC3E}">
        <p14:creationId xmlns:p14="http://schemas.microsoft.com/office/powerpoint/2010/main" val="25517376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144A0-765E-C038-095F-A1743DB69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A4FF6A4E-559C-8484-21D7-6C4BDA0DC5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Running times</a:t>
            </a:r>
            <a:r>
              <a:rPr kumimoji="0" lang="en-US" sz="1600" dirty="0"/>
              <a:t>: Recap</a:t>
            </a:r>
            <a:endParaRPr kumimoji="0" lang="en-US" dirty="0">
              <a:solidFill>
                <a:srgbClr val="006600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96E735D-0577-C55B-8B8A-DA314996F320}"/>
              </a:ext>
            </a:extLst>
          </p:cNvPr>
          <p:cNvGrpSpPr/>
          <p:nvPr/>
        </p:nvGrpSpPr>
        <p:grpSpPr>
          <a:xfrm>
            <a:off x="197965" y="3648210"/>
            <a:ext cx="3199451" cy="2381808"/>
            <a:chOff x="0" y="3301661"/>
            <a:chExt cx="3199451" cy="2381808"/>
          </a:xfrm>
        </p:grpSpPr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4E8300E-935E-1D8C-AE1D-866F40D8A0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176" r="66719"/>
            <a:stretch/>
          </p:blipFill>
          <p:spPr>
            <a:xfrm>
              <a:off x="0" y="3301661"/>
              <a:ext cx="3043238" cy="23818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2A6DD6B4-3421-52A8-14BD-AAFD49CACFA5}"/>
                    </a:ext>
                  </a:extLst>
                </p:cNvPr>
                <p:cNvSpPr txBox="1"/>
                <p:nvPr/>
              </p:nvSpPr>
              <p:spPr>
                <a:xfrm>
                  <a:off x="2516958" y="4804409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5643826A-2C30-E547-A316-FCE5EDF601A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6958" y="4804409"/>
                  <a:ext cx="181460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11CD3B4F-5862-65C1-6F6A-615D4591D44E}"/>
                </a:ext>
              </a:extLst>
            </p:cNvPr>
            <p:cNvSpPr/>
            <p:nvPr/>
          </p:nvSpPr>
          <p:spPr bwMode="auto">
            <a:xfrm rot="19979997">
              <a:off x="1000345" y="3566225"/>
              <a:ext cx="1241879" cy="68154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97E37FF7-FF9E-D011-6E38-974FB6545606}"/>
                    </a:ext>
                  </a:extLst>
                </p:cNvPr>
                <p:cNvSpPr txBox="1"/>
                <p:nvPr/>
              </p:nvSpPr>
              <p:spPr>
                <a:xfrm>
                  <a:off x="2216989" y="3902224"/>
                  <a:ext cx="982462" cy="389193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no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4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  <m:r>
                          <a:rPr lang="en-US" sz="14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func>
                          <m:funcPr>
                            <m:ctrlP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1400" b="0" i="0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e>
                        </m:func>
                        <m:r>
                          <a:rPr lang="en-US" sz="14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 sz="1400">
                    <a:solidFill>
                      <a:srgbClr val="0037C0"/>
                    </a:solidFill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629AED-5616-CF4B-B0BE-BB1C4CE409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16989" y="3902224"/>
                  <a:ext cx="982462" cy="38919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71AAF17-3247-8537-BF6E-CFD097630500}"/>
                </a:ext>
              </a:extLst>
            </p:cNvPr>
            <p:cNvSpPr txBox="1"/>
            <p:nvPr/>
          </p:nvSpPr>
          <p:spPr>
            <a:xfrm rot="20219902">
              <a:off x="838871" y="3953690"/>
              <a:ext cx="141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logarithmic</a:t>
              </a:r>
              <a:endParaRPr lang="en-IL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2892A63-FCD4-8EC4-CE0E-27B9F0CDFBFC}"/>
              </a:ext>
            </a:extLst>
          </p:cNvPr>
          <p:cNvGrpSpPr/>
          <p:nvPr/>
        </p:nvGrpSpPr>
        <p:grpSpPr>
          <a:xfrm>
            <a:off x="-16347" y="1216089"/>
            <a:ext cx="3306744" cy="2146934"/>
            <a:chOff x="0" y="717325"/>
            <a:chExt cx="3306744" cy="21469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581E4C3-0DF2-439D-4778-0C07D5DDF5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3837" b="52385"/>
            <a:stretch/>
          </p:blipFill>
          <p:spPr>
            <a:xfrm>
              <a:off x="0" y="717325"/>
              <a:ext cx="3306744" cy="2146934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8D97B80-76A2-9D0A-BF5D-A491621327AD}"/>
                </a:ext>
              </a:extLst>
            </p:cNvPr>
            <p:cNvSpPr/>
            <p:nvPr/>
          </p:nvSpPr>
          <p:spPr bwMode="auto">
            <a:xfrm>
              <a:off x="1013254" y="1577540"/>
              <a:ext cx="1005016" cy="68154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72858313-C7A6-5026-947C-D8FADBD97800}"/>
                </a:ext>
              </a:extLst>
            </p:cNvPr>
            <p:cNvGrpSpPr/>
            <p:nvPr/>
          </p:nvGrpSpPr>
          <p:grpSpPr>
            <a:xfrm>
              <a:off x="1457715" y="942952"/>
              <a:ext cx="1416351" cy="338554"/>
              <a:chOff x="1523773" y="458223"/>
              <a:chExt cx="1416351" cy="338554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F2EBD41-7047-4333-7E54-AA36716F72C8}"/>
                  </a:ext>
                </a:extLst>
              </p:cNvPr>
              <p:cNvSpPr txBox="1"/>
              <p:nvPr/>
            </p:nvSpPr>
            <p:spPr>
              <a:xfrm>
                <a:off x="1523773" y="458223"/>
                <a:ext cx="10858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IL" sz="16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onstant</a:t>
                </a:r>
                <a:r>
                  <a:rPr lang="en-IL" sz="140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53E23980-EBBF-61CA-9494-DBADE6DD1394}"/>
                      </a:ext>
                    </a:extLst>
                  </p:cNvPr>
                  <p:cNvSpPr txBox="1"/>
                  <p:nvPr/>
                </p:nvSpPr>
                <p:spPr>
                  <a:xfrm>
                    <a:off x="2279121" y="500648"/>
                    <a:ext cx="661003" cy="215444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(1)</m:t>
                          </m:r>
                        </m:oMath>
                      </m:oMathPara>
                    </a14:m>
                    <a:endParaRPr lang="en-IL" sz="1400">
                      <a:solidFill>
                        <a:srgbClr val="0037C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TextBox 26">
                    <a:extLst>
                      <a:ext uri="{FF2B5EF4-FFF2-40B4-BE49-F238E27FC236}">
                        <a16:creationId xmlns:a16="http://schemas.microsoft.com/office/drawing/2014/main" id="{31C77887-B301-4A4F-844A-CBC26790312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279121" y="500648"/>
                    <a:ext cx="661003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C407D491-432F-E9A2-AE61-6DACFC8D1EBB}"/>
                    </a:ext>
                  </a:extLst>
                </p:cNvPr>
                <p:cNvSpPr txBox="1"/>
                <p:nvPr/>
              </p:nvSpPr>
              <p:spPr>
                <a:xfrm>
                  <a:off x="2844542" y="2096829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5D8CAD2A-A6A1-6446-9CF8-149A8EA221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4542" y="2096829"/>
                  <a:ext cx="181460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12500" r="-625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9F7E770-A8C2-DDB2-4B80-BF70CFE424FD}"/>
              </a:ext>
            </a:extLst>
          </p:cNvPr>
          <p:cNvGrpSpPr/>
          <p:nvPr/>
        </p:nvGrpSpPr>
        <p:grpSpPr>
          <a:xfrm>
            <a:off x="6438571" y="1098684"/>
            <a:ext cx="2600325" cy="2204658"/>
            <a:chOff x="6454918" y="599920"/>
            <a:chExt cx="2600325" cy="220465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12F791F-9721-D3BA-C4AE-12C4C5BD115E}"/>
                </a:ext>
              </a:extLst>
            </p:cNvPr>
            <p:cNvGrpSpPr/>
            <p:nvPr/>
          </p:nvGrpSpPr>
          <p:grpSpPr>
            <a:xfrm>
              <a:off x="6454918" y="599920"/>
              <a:ext cx="2600325" cy="2204658"/>
              <a:chOff x="6543675" y="783512"/>
              <a:chExt cx="2600325" cy="220465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0C017A4-16DF-4CA1-AAC1-652470FB2A7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1562" t="-3868" b="59777"/>
              <a:stretch/>
            </p:blipFill>
            <p:spPr>
              <a:xfrm>
                <a:off x="6543675" y="1000125"/>
                <a:ext cx="2600325" cy="1988045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FE9F6404-56EE-DB19-7148-87F2E6CFCB29}"/>
                  </a:ext>
                </a:extLst>
              </p:cNvPr>
              <p:cNvSpPr/>
              <p:nvPr/>
            </p:nvSpPr>
            <p:spPr bwMode="auto">
              <a:xfrm rot="20067961">
                <a:off x="7698229" y="1945456"/>
                <a:ext cx="1005016" cy="460769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L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charset="0"/>
                  <a:ea typeface="ＭＳ Ｐゴシック" charset="-128"/>
                  <a:cs typeface="ＭＳ Ｐゴシック" charset="-128"/>
                </a:endParaRPr>
              </a:p>
            </p:txBody>
          </p: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478BAC08-A23E-59C0-BFB0-BAE659E2D865}"/>
                  </a:ext>
                </a:extLst>
              </p:cNvPr>
              <p:cNvGrpSpPr/>
              <p:nvPr/>
            </p:nvGrpSpPr>
            <p:grpSpPr>
              <a:xfrm>
                <a:off x="7546997" y="783512"/>
                <a:ext cx="1188436" cy="1700213"/>
                <a:chOff x="7546997" y="783512"/>
                <a:chExt cx="1188436" cy="170021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A74B5C8E-C002-6E58-2BA0-9B7441EF6F1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903938" y="1111864"/>
                      <a:ext cx="831495" cy="32965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tIns="0" rIns="0" bIns="0" rtlCol="0">
                      <a:no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40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IL" sz="1400">
                        <a:solidFill>
                          <a:srgbClr val="0037C0"/>
                        </a:solidFill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39" name="TextBox 38">
                      <a:extLst>
                        <a:ext uri="{FF2B5EF4-FFF2-40B4-BE49-F238E27FC236}">
                          <a16:creationId xmlns:a16="http://schemas.microsoft.com/office/drawing/2014/main" id="{FA717AA8-8B51-E948-BAB6-B1EC4F5D27C4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903938" y="1111864"/>
                      <a:ext cx="831495" cy="329654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 t="-11111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FE1A9ABE-4228-13A9-A714-E8250E82C496}"/>
                    </a:ext>
                  </a:extLst>
                </p:cNvPr>
                <p:cNvSpPr txBox="1"/>
                <p:nvPr/>
              </p:nvSpPr>
              <p:spPr>
                <a:xfrm rot="18626740">
                  <a:off x="6866167" y="1464342"/>
                  <a:ext cx="1700213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polynomial</a:t>
                  </a:r>
                  <a:r>
                    <a:rPr lang="en-IL" sz="160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8FD7886D-C0C6-C9FF-28BB-65212A923FC6}"/>
                    </a:ext>
                  </a:extLst>
                </p:cNvPr>
                <p:cNvSpPr txBox="1"/>
                <p:nvPr/>
              </p:nvSpPr>
              <p:spPr>
                <a:xfrm>
                  <a:off x="8674585" y="2178867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97478D6-0A12-F841-AFBA-2B48E89863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74585" y="2178867"/>
                  <a:ext cx="181460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6667" r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A08B0DA-2F65-A25F-C6DF-26E758F9FD89}"/>
              </a:ext>
            </a:extLst>
          </p:cNvPr>
          <p:cNvGrpSpPr/>
          <p:nvPr/>
        </p:nvGrpSpPr>
        <p:grpSpPr>
          <a:xfrm>
            <a:off x="3612693" y="3740922"/>
            <a:ext cx="2593932" cy="2111594"/>
            <a:chOff x="3629040" y="3242158"/>
            <a:chExt cx="2593932" cy="2111594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448250B7-C41D-CF0B-E689-F29B7E8E0850}"/>
                </a:ext>
              </a:extLst>
            </p:cNvPr>
            <p:cNvGrpSpPr/>
            <p:nvPr/>
          </p:nvGrpSpPr>
          <p:grpSpPr>
            <a:xfrm>
              <a:off x="3629040" y="3242158"/>
              <a:ext cx="2593932" cy="2111594"/>
              <a:chOff x="3014663" y="3571875"/>
              <a:chExt cx="2593932" cy="211159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32BC0CE5-DA78-7DC2-5476-DAB78C7E96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2969" t="53169" r="38664"/>
              <a:stretch/>
            </p:blipFill>
            <p:spPr>
              <a:xfrm>
                <a:off x="3014663" y="3571875"/>
                <a:ext cx="2593932" cy="2111594"/>
              </a:xfrm>
              <a:prstGeom prst="rect">
                <a:avLst/>
              </a:prstGeom>
            </p:spPr>
          </p:pic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C2E635F2-E403-70E3-D2C5-D8889817BDF1}"/>
                  </a:ext>
                </a:extLst>
              </p:cNvPr>
              <p:cNvSpPr/>
              <p:nvPr/>
            </p:nvSpPr>
            <p:spPr bwMode="auto">
              <a:xfrm>
                <a:off x="4320746" y="4557271"/>
                <a:ext cx="1005016" cy="681542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L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charset="0"/>
                  <a:ea typeface="ＭＳ Ｐゴシック" charset="-128"/>
                  <a:cs typeface="ＭＳ Ｐゴシック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184BA286-62D4-C7C4-93A8-6BA7B1CC0E89}"/>
                      </a:ext>
                    </a:extLst>
                  </p:cNvPr>
                  <p:cNvSpPr txBox="1"/>
                  <p:nvPr/>
                </p:nvSpPr>
                <p:spPr>
                  <a:xfrm>
                    <a:off x="4366808" y="3731342"/>
                    <a:ext cx="1212229" cy="333231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func>
                            <m:funcPr>
                              <m:ctrlP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400" b="0" i="0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L" sz="1400">
                      <a:solidFill>
                        <a:srgbClr val="0037C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2E6F1BA3-68F6-8D42-BF5E-AC2A6301F5F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366808" y="3731342"/>
                    <a:ext cx="1212229" cy="333231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t="-3704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3C255D0-7529-947D-FF4A-205E2FE11D33}"/>
                  </a:ext>
                </a:extLst>
              </p:cNvPr>
              <p:cNvSpPr txBox="1"/>
              <p:nvPr/>
            </p:nvSpPr>
            <p:spPr>
              <a:xfrm rot="18077779">
                <a:off x="3263430" y="4303151"/>
                <a:ext cx="141593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log-linear</a:t>
                </a:r>
                <a:endParaRPr lang="en-IL" sz="16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255883EC-7C41-D064-0722-BC8ACA8EDAE5}"/>
                    </a:ext>
                  </a:extLst>
                </p:cNvPr>
                <p:cNvSpPr txBox="1"/>
                <p:nvPr/>
              </p:nvSpPr>
              <p:spPr>
                <a:xfrm>
                  <a:off x="5813222" y="4680489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59ADC1D-3431-1C44-8828-058E48858F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3222" y="4680489"/>
                  <a:ext cx="181460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13333" r="-13333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BCF3A3B-2D38-0752-6261-8A192390BC33}"/>
              </a:ext>
            </a:extLst>
          </p:cNvPr>
          <p:cNvGrpSpPr/>
          <p:nvPr/>
        </p:nvGrpSpPr>
        <p:grpSpPr>
          <a:xfrm>
            <a:off x="3321700" y="1504539"/>
            <a:ext cx="3296532" cy="2115826"/>
            <a:chOff x="3338047" y="1005775"/>
            <a:chExt cx="3296532" cy="211582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5C8CE0-A706-4D99-57B4-697DE666B826}"/>
                </a:ext>
              </a:extLst>
            </p:cNvPr>
            <p:cNvGrpSpPr/>
            <p:nvPr/>
          </p:nvGrpSpPr>
          <p:grpSpPr>
            <a:xfrm>
              <a:off x="3338047" y="1005775"/>
              <a:ext cx="3296532" cy="2115826"/>
              <a:chOff x="3465314" y="1174530"/>
              <a:chExt cx="3296532" cy="2115826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DB9F3AC1-799F-4103-E0AE-684F29F6C1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7896" r="29771" b="53075"/>
              <a:stretch/>
            </p:blipFill>
            <p:spPr>
              <a:xfrm>
                <a:off x="3465314" y="1174531"/>
                <a:ext cx="2956486" cy="2115825"/>
              </a:xfrm>
              <a:prstGeom prst="rect">
                <a:avLst/>
              </a:prstGeom>
            </p:spPr>
          </p:pic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C033A571-1BCD-60DC-8AC7-291543AEAFC6}"/>
                  </a:ext>
                </a:extLst>
              </p:cNvPr>
              <p:cNvSpPr/>
              <p:nvPr/>
            </p:nvSpPr>
            <p:spPr bwMode="auto">
              <a:xfrm>
                <a:off x="4176004" y="1174530"/>
                <a:ext cx="1005016" cy="753123"/>
              </a:xfrm>
              <a:prstGeom prst="rect">
                <a:avLst/>
              </a:prstGeom>
              <a:solidFill>
                <a:schemeClr val="bg1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IL" sz="11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Comic Sans MS" charset="0"/>
                  <a:ea typeface="ＭＳ Ｐゴシック" charset="-128"/>
                  <a:cs typeface="ＭＳ Ｐゴシック" charset="-128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B8808DF0-9F0C-3D79-ECFF-1266A77E8F5B}"/>
                      </a:ext>
                    </a:extLst>
                  </p:cNvPr>
                  <p:cNvSpPr txBox="1"/>
                  <p:nvPr/>
                </p:nvSpPr>
                <p:spPr>
                  <a:xfrm>
                    <a:off x="5930351" y="1477867"/>
                    <a:ext cx="831495" cy="381740"/>
                  </a:xfrm>
                  <a:prstGeom prst="rect">
                    <a:avLst/>
                  </a:prstGeom>
                  <a:solidFill>
                    <a:schemeClr val="bg1"/>
                  </a:solidFill>
                </p:spPr>
                <p:txBody>
                  <a:bodyPr wrap="square" lIns="108000" tIns="0" rIns="0" bIns="0" rtlCol="0">
                    <a:no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𝑂</m:t>
                          </m:r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140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p>
                              <m:r>
                                <a:rPr lang="en-US" sz="1400" b="0" i="1" smtClean="0">
                                  <a:solidFill>
                                    <a:srgbClr val="0037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</m:sup>
                          </m:sSup>
                          <m:r>
                            <a:rPr lang="en-US" sz="14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en-IL" sz="1400">
                      <a:solidFill>
                        <a:srgbClr val="0037C0"/>
                      </a:solidFill>
                      <a:ea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2" name="TextBox 31">
                    <a:extLst>
                      <a:ext uri="{FF2B5EF4-FFF2-40B4-BE49-F238E27FC236}">
                        <a16:creationId xmlns:a16="http://schemas.microsoft.com/office/drawing/2014/main" id="{C0A71AEC-D9E5-3147-88F0-317B3C97AD8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30351" y="1477867"/>
                    <a:ext cx="831495" cy="381740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t="-9677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BA442503-BEE0-A2EB-8982-CC35E08E00A9}"/>
                    </a:ext>
                  </a:extLst>
                </p:cNvPr>
                <p:cNvSpPr txBox="1"/>
                <p:nvPr/>
              </p:nvSpPr>
              <p:spPr>
                <a:xfrm>
                  <a:off x="5858436" y="2138422"/>
                  <a:ext cx="18146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en-IL" sz="1600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60" name="TextBox 59">
                  <a:extLst>
                    <a:ext uri="{FF2B5EF4-FFF2-40B4-BE49-F238E27FC236}">
                      <a16:creationId xmlns:a16="http://schemas.microsoft.com/office/drawing/2014/main" id="{7E952695-B9A3-4D41-89E3-C63ED5171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58436" y="2138422"/>
                  <a:ext cx="181460" cy="246221"/>
                </a:xfrm>
                <a:prstGeom prst="rect">
                  <a:avLst/>
                </a:prstGeom>
                <a:blipFill>
                  <a:blip r:embed="rId13"/>
                  <a:stretch>
                    <a:fillRect l="-6250" r="-6250"/>
                  </a:stretch>
                </a:blipFill>
              </p:spPr>
              <p:txBody>
                <a:bodyPr/>
                <a:lstStyle/>
                <a:p>
                  <a:r>
                    <a:rPr lang="en-I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4220957-CE2C-D038-3B92-7291F4044A3A}"/>
                </a:ext>
              </a:extLst>
            </p:cNvPr>
            <p:cNvSpPr txBox="1"/>
            <p:nvPr/>
          </p:nvSpPr>
          <p:spPr>
            <a:xfrm rot="19983151">
              <a:off x="4510827" y="1384151"/>
              <a:ext cx="1085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</a:t>
              </a:r>
              <a:endParaRPr lang="en-IL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5E11005-CD4F-13D1-DECC-B72E510BFF6E}"/>
              </a:ext>
            </a:extLst>
          </p:cNvPr>
          <p:cNvGrpSpPr/>
          <p:nvPr/>
        </p:nvGrpSpPr>
        <p:grpSpPr>
          <a:xfrm>
            <a:off x="6462716" y="3845825"/>
            <a:ext cx="2681284" cy="2111951"/>
            <a:chOff x="6479063" y="3347061"/>
            <a:chExt cx="2681284" cy="2111951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AA74FB8-01EF-6E8B-C857-43EA9F583BDA}"/>
                </a:ext>
              </a:extLst>
            </p:cNvPr>
            <p:cNvGrpSpPr/>
            <p:nvPr/>
          </p:nvGrpSpPr>
          <p:grpSpPr>
            <a:xfrm>
              <a:off x="6479063" y="3347061"/>
              <a:ext cx="2681284" cy="2111951"/>
              <a:chOff x="6479063" y="3347061"/>
              <a:chExt cx="2681284" cy="2111951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70EE4154-F7A3-4017-7880-BDD54AA7AD45}"/>
                  </a:ext>
                </a:extLst>
              </p:cNvPr>
              <p:cNvGrpSpPr/>
              <p:nvPr/>
            </p:nvGrpSpPr>
            <p:grpSpPr>
              <a:xfrm>
                <a:off x="6479063" y="3347061"/>
                <a:ext cx="2681284" cy="2111951"/>
                <a:chOff x="6462716" y="3573670"/>
                <a:chExt cx="2681284" cy="2111951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D2DE2181-E61E-2098-983D-838BF1621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66406" t="53169" r="4271" b="-1"/>
                <a:stretch/>
              </p:blipFill>
              <p:spPr>
                <a:xfrm>
                  <a:off x="6462716" y="3574027"/>
                  <a:ext cx="2681284" cy="2111594"/>
                </a:xfrm>
                <a:prstGeom prst="rect">
                  <a:avLst/>
                </a:prstGeom>
              </p:spPr>
            </p:pic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A0CFA1F0-3C94-B84C-F4D4-DE404B6B81D6}"/>
                    </a:ext>
                  </a:extLst>
                </p:cNvPr>
                <p:cNvSpPr/>
                <p:nvPr/>
              </p:nvSpPr>
              <p:spPr bwMode="auto">
                <a:xfrm rot="20354324">
                  <a:off x="7476854" y="4365671"/>
                  <a:ext cx="1221997" cy="681542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IL" sz="11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omic Sans MS" charset="0"/>
                    <a:ea typeface="ＭＳ Ｐゴシック" charset="-128"/>
                    <a:cs typeface="ＭＳ Ｐゴシック" charset="-128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4A3232C2-5920-CFD2-4F0B-7BB4EC36480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481039" y="3573670"/>
                      <a:ext cx="771198" cy="2154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140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𝑂</m:t>
                            </m:r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p>
                                <m:r>
                                  <a:rPr lang="en-US" sz="1400" b="0" i="1" smtClean="0">
                                    <a:solidFill>
                                      <a:srgbClr val="0037C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US" sz="1400" b="0" i="1" smtClean="0">
                                <a:solidFill>
                                  <a:srgbClr val="0037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n-IL" sz="1400">
                        <a:solidFill>
                          <a:srgbClr val="0037C0"/>
                        </a:solidFill>
                        <a:ea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50" name="TextBox 49">
                      <a:extLst>
                        <a:ext uri="{FF2B5EF4-FFF2-40B4-BE49-F238E27FC236}">
                          <a16:creationId xmlns:a16="http://schemas.microsoft.com/office/drawing/2014/main" id="{510D82A9-040A-D248-9FC3-FF9ECD516227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481039" y="3573670"/>
                      <a:ext cx="771198" cy="21544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 b="-3333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IL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CD934F2C-AB4E-FE35-96C3-817658B571C3}"/>
                      </a:ext>
                    </a:extLst>
                  </p:cNvPr>
                  <p:cNvSpPr txBox="1"/>
                  <p:nvPr/>
                </p:nvSpPr>
                <p:spPr>
                  <a:xfrm>
                    <a:off x="8335725" y="4695133"/>
                    <a:ext cx="181460" cy="24622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0" i="1" smtClean="0">
                              <a:solidFill>
                                <a:srgbClr val="0037C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oMath>
                      </m:oMathPara>
                    </a14:m>
                    <a:endParaRPr lang="en-IL" sz="1600">
                      <a:solidFill>
                        <a:srgbClr val="0037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1A34AAF-AF3F-4E4C-B375-2227C036E37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35725" y="4695133"/>
                    <a:ext cx="181460" cy="246221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13333" r="-13333"/>
                    </a:stretch>
                  </a:blipFill>
                </p:spPr>
                <p:txBody>
                  <a:bodyPr/>
                  <a:lstStyle/>
                  <a:p>
                    <a:r>
                      <a:rPr lang="en-IL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B2F493A2-B6C7-79BF-558F-6A5E0A28DA12}"/>
                </a:ext>
              </a:extLst>
            </p:cNvPr>
            <p:cNvSpPr txBox="1"/>
            <p:nvPr/>
          </p:nvSpPr>
          <p:spPr>
            <a:xfrm rot="17704612">
              <a:off x="6982395" y="4026816"/>
              <a:ext cx="14159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exponential</a:t>
              </a:r>
              <a:endParaRPr lang="en-IL" sz="16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D2B1E58-8FDE-46C0-3CEB-A6DC62D560C6}"/>
              </a:ext>
            </a:extLst>
          </p:cNvPr>
          <p:cNvSpPr/>
          <p:nvPr/>
        </p:nvSpPr>
        <p:spPr bwMode="auto">
          <a:xfrm>
            <a:off x="304800" y="1025236"/>
            <a:ext cx="6157916" cy="241036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L" sz="1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88608F2-C0D6-8631-E15B-AED4AF2B05A5}"/>
              </a:ext>
            </a:extLst>
          </p:cNvPr>
          <p:cNvGrpSpPr/>
          <p:nvPr/>
        </p:nvGrpSpPr>
        <p:grpSpPr>
          <a:xfrm>
            <a:off x="364029" y="3810593"/>
            <a:ext cx="5964842" cy="2773937"/>
            <a:chOff x="364029" y="3810593"/>
            <a:chExt cx="5964842" cy="2773937"/>
          </a:xfrm>
        </p:grpSpPr>
        <p:sp>
          <p:nvSpPr>
            <p:cNvPr id="48" name="Rounded Rectangular Callout 47">
              <a:extLst>
                <a:ext uri="{FF2B5EF4-FFF2-40B4-BE49-F238E27FC236}">
                  <a16:creationId xmlns:a16="http://schemas.microsoft.com/office/drawing/2014/main" id="{9B0FF7D7-1B65-D26C-1539-016F666309F7}"/>
                </a:ext>
              </a:extLst>
            </p:cNvPr>
            <p:cNvSpPr/>
            <p:nvPr/>
          </p:nvSpPr>
          <p:spPr>
            <a:xfrm>
              <a:off x="3095000" y="6180434"/>
              <a:ext cx="1178365" cy="404096"/>
            </a:xfrm>
            <a:prstGeom prst="wedgeRoundRectCallout">
              <a:avLst>
                <a:gd name="adj1" fmla="val -24686"/>
                <a:gd name="adj2" fmla="val -88639"/>
                <a:gd name="adj3" fmla="val 16667"/>
              </a:avLst>
            </a:prstGeom>
            <a:solidFill>
              <a:srgbClr val="FFECA6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44000" tIns="46800" rtlCol="0" anchor="ctr" anchorCtr="0"/>
            <a:lstStyle/>
            <a:p>
              <a:pPr marL="93663" lvl="1" indent="-93663" eaLnBrk="0" fontAlgn="base" hangingPunct="0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>
                  <a:schemeClr val="tx1"/>
                </a:buClr>
              </a:pPr>
              <a:r>
                <a:rPr lang="en-US" sz="1400" dirty="0">
                  <a:solidFill>
                    <a:schemeClr val="tx1"/>
                  </a:solidFill>
                  <a:latin typeface="Times New Roman" charset="0"/>
                  <a:ea typeface="Times New Roman" charset="0"/>
                  <a:cs typeface="Times New Roman" charset="0"/>
                </a:rPr>
                <a:t>next lecture</a:t>
              </a:r>
              <a:endParaRPr lang="en-US" sz="1400" b="0" dirty="0">
                <a:solidFill>
                  <a:schemeClr val="tx1"/>
                </a:solidFill>
                <a:latin typeface="Times New Roman" charset="0"/>
                <a:ea typeface="Times New Roman" charset="0"/>
                <a:cs typeface="Times New Roman" charset="0"/>
              </a:endParaRPr>
            </a:p>
          </p:txBody>
        </p:sp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3B67866D-9277-C641-EAC5-F5FC9B02391D}"/>
                </a:ext>
              </a:extLst>
            </p:cNvPr>
            <p:cNvSpPr/>
            <p:nvPr/>
          </p:nvSpPr>
          <p:spPr bwMode="auto">
            <a:xfrm>
              <a:off x="364029" y="3810593"/>
              <a:ext cx="5964842" cy="2147102"/>
            </a:xfrm>
            <a:prstGeom prst="roundRect">
              <a:avLst/>
            </a:prstGeom>
            <a:noFill/>
            <a:ln w="25400" cap="flat" cmpd="sng" algn="ctr">
              <a:solidFill>
                <a:srgbClr val="0037C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IL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2718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31D28F-AEC0-95FC-CE05-5C4FC97361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40CE1402-42EE-453E-4C02-1A48832A7F2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>
                <a:solidFill>
                  <a:schemeClr val="tx1"/>
                </a:solidFill>
              </a:rPr>
              <a:t>Bla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A0D14F5-107E-4F7F-63D9-711B48685FF2}"/>
              </a:ext>
            </a:extLst>
          </p:cNvPr>
          <p:cNvSpPr txBox="1"/>
          <p:nvPr/>
        </p:nvSpPr>
        <p:spPr>
          <a:xfrm>
            <a:off x="958468" y="5186972"/>
            <a:ext cx="8042314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Hamilton path problem: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there a path that visits 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node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exactly once?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algorithm that answers the question runs in exponential time: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i="1" baseline="3000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74551F-0260-7BC3-3090-3BD9B0F917E5}"/>
              </a:ext>
            </a:extLst>
          </p:cNvPr>
          <p:cNvSpPr txBox="1"/>
          <p:nvPr/>
        </p:nvSpPr>
        <p:spPr>
          <a:xfrm>
            <a:off x="958468" y="4209892"/>
            <a:ext cx="7921128" cy="7232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Euler path problem: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there a path that visits </a:t>
            </a:r>
            <a:r>
              <a:rPr lang="en-US" b="0" i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 edge 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exactly once?</a:t>
            </a:r>
          </a:p>
          <a:p>
            <a:pPr>
              <a:spcBef>
                <a:spcPts val="6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best algorithm that answers the question runs in linear time: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grpSp>
        <p:nvGrpSpPr>
          <p:cNvPr id="1033" name="Group 1032">
            <a:extLst>
              <a:ext uri="{FF2B5EF4-FFF2-40B4-BE49-F238E27FC236}">
                <a16:creationId xmlns:a16="http://schemas.microsoft.com/office/drawing/2014/main" id="{5F23873F-01C5-121D-81AD-07A9DB69EBC3}"/>
              </a:ext>
            </a:extLst>
          </p:cNvPr>
          <p:cNvGrpSpPr/>
          <p:nvPr/>
        </p:nvGrpSpPr>
        <p:grpSpPr>
          <a:xfrm>
            <a:off x="2106039" y="955820"/>
            <a:ext cx="2201258" cy="1794151"/>
            <a:chOff x="2077376" y="1220491"/>
            <a:chExt cx="2201258" cy="179415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AA39D81F-565B-FA72-263B-85E5BDE862A9}"/>
                </a:ext>
              </a:extLst>
            </p:cNvPr>
            <p:cNvSpPr/>
            <p:nvPr/>
          </p:nvSpPr>
          <p:spPr bwMode="auto">
            <a:xfrm>
              <a:off x="2170632" y="2308830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9349DCB3-83E1-9EB6-4B88-826A1592D1CC}"/>
                </a:ext>
              </a:extLst>
            </p:cNvPr>
            <p:cNvSpPr/>
            <p:nvPr/>
          </p:nvSpPr>
          <p:spPr bwMode="auto">
            <a:xfrm>
              <a:off x="2563912" y="2805321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C0E2C07-2501-2404-8512-8CD36134BBE4}"/>
                </a:ext>
              </a:extLst>
            </p:cNvPr>
            <p:cNvCxnSpPr>
              <a:cxnSpLocks/>
              <a:stCxn id="22" idx="4"/>
              <a:endCxn id="23" idx="1"/>
            </p:cNvCxnSpPr>
            <p:nvPr/>
          </p:nvCxnSpPr>
          <p:spPr bwMode="auto">
            <a:xfrm>
              <a:off x="2258767" y="2518151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D6150FC-0F30-7876-D7BD-4DE291EC5336}"/>
                </a:ext>
              </a:extLst>
            </p:cNvPr>
            <p:cNvSpPr/>
            <p:nvPr/>
          </p:nvSpPr>
          <p:spPr bwMode="auto">
            <a:xfrm>
              <a:off x="2921264" y="2407795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79D5415-9763-E240-949B-ABF680C6AFA5}"/>
                </a:ext>
              </a:extLst>
            </p:cNvPr>
            <p:cNvCxnSpPr>
              <a:cxnSpLocks/>
              <a:stCxn id="51" idx="4"/>
              <a:endCxn id="65" idx="1"/>
            </p:cNvCxnSpPr>
            <p:nvPr/>
          </p:nvCxnSpPr>
          <p:spPr bwMode="auto">
            <a:xfrm>
              <a:off x="2616119" y="2120625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5EAF4A9-6307-84DF-BE91-308F3C007E25}"/>
                </a:ext>
              </a:extLst>
            </p:cNvPr>
            <p:cNvCxnSpPr>
              <a:cxnSpLocks/>
              <a:stCxn id="51" idx="3"/>
              <a:endCxn id="22" idx="0"/>
            </p:cNvCxnSpPr>
            <p:nvPr/>
          </p:nvCxnSpPr>
          <p:spPr bwMode="auto">
            <a:xfrm flipH="1">
              <a:off x="2258767" y="2089971"/>
              <a:ext cx="295031" cy="21885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8722937-033A-B65E-03C2-765A739426B8}"/>
                </a:ext>
              </a:extLst>
            </p:cNvPr>
            <p:cNvSpPr/>
            <p:nvPr/>
          </p:nvSpPr>
          <p:spPr bwMode="auto">
            <a:xfrm>
              <a:off x="3351732" y="2204169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4E37EB15-D06C-69E0-0E21-F2DCC3389517}"/>
                </a:ext>
              </a:extLst>
            </p:cNvPr>
            <p:cNvSpPr/>
            <p:nvPr/>
          </p:nvSpPr>
          <p:spPr bwMode="auto">
            <a:xfrm>
              <a:off x="3745012" y="2700660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4DC65422-7BB4-7A66-7F42-7648DCB27CEE}"/>
                </a:ext>
              </a:extLst>
            </p:cNvPr>
            <p:cNvCxnSpPr>
              <a:cxnSpLocks/>
              <a:stCxn id="73" idx="4"/>
              <a:endCxn id="74" idx="1"/>
            </p:cNvCxnSpPr>
            <p:nvPr/>
          </p:nvCxnSpPr>
          <p:spPr bwMode="auto">
            <a:xfrm>
              <a:off x="3439867" y="2413490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50828CCA-A0E8-CC73-CC34-4AB5FC432F4B}"/>
                </a:ext>
              </a:extLst>
            </p:cNvPr>
            <p:cNvSpPr/>
            <p:nvPr/>
          </p:nvSpPr>
          <p:spPr bwMode="auto">
            <a:xfrm>
              <a:off x="4102364" y="2303134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62778109-64FF-014D-551A-27FE162735FB}"/>
                </a:ext>
              </a:extLst>
            </p:cNvPr>
            <p:cNvCxnSpPr>
              <a:cxnSpLocks/>
              <a:stCxn id="76" idx="4"/>
              <a:endCxn id="77" idx="1"/>
            </p:cNvCxnSpPr>
            <p:nvPr/>
          </p:nvCxnSpPr>
          <p:spPr bwMode="auto">
            <a:xfrm>
              <a:off x="3797219" y="2015964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865D7AA0-D8A5-10F7-18BE-09A0493BC7A3}"/>
                </a:ext>
              </a:extLst>
            </p:cNvPr>
            <p:cNvCxnSpPr>
              <a:cxnSpLocks/>
              <a:stCxn id="23" idx="6"/>
              <a:endCxn id="74" idx="2"/>
            </p:cNvCxnSpPr>
            <p:nvPr/>
          </p:nvCxnSpPr>
          <p:spPr bwMode="auto">
            <a:xfrm flipV="1">
              <a:off x="2740182" y="2805321"/>
              <a:ext cx="1004830" cy="104661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2111BA79-AADB-0ADC-54D5-E3E70EF07826}"/>
                </a:ext>
              </a:extLst>
            </p:cNvPr>
            <p:cNvCxnSpPr>
              <a:cxnSpLocks/>
              <a:stCxn id="65" idx="7"/>
              <a:endCxn id="73" idx="2"/>
            </p:cNvCxnSpPr>
            <p:nvPr/>
          </p:nvCxnSpPr>
          <p:spPr bwMode="auto">
            <a:xfrm flipV="1">
              <a:off x="3071720" y="2308830"/>
              <a:ext cx="280012" cy="12961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8BFAB74D-899E-5662-BE3C-D9D53F599DA2}"/>
                </a:ext>
              </a:extLst>
            </p:cNvPr>
            <p:cNvSpPr/>
            <p:nvPr/>
          </p:nvSpPr>
          <p:spPr bwMode="auto">
            <a:xfrm>
              <a:off x="2527984" y="1911304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3A9CF852-9803-CE64-4227-72523F30AA83}"/>
                </a:ext>
              </a:extLst>
            </p:cNvPr>
            <p:cNvSpPr/>
            <p:nvPr/>
          </p:nvSpPr>
          <p:spPr bwMode="auto">
            <a:xfrm>
              <a:off x="3709084" y="1806643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AFAC498E-BE73-4E43-9A64-FD353BD625C6}"/>
                </a:ext>
              </a:extLst>
            </p:cNvPr>
            <p:cNvCxnSpPr>
              <a:cxnSpLocks/>
              <a:stCxn id="76" idx="3"/>
              <a:endCxn id="73" idx="0"/>
            </p:cNvCxnSpPr>
            <p:nvPr/>
          </p:nvCxnSpPr>
          <p:spPr bwMode="auto">
            <a:xfrm flipH="1">
              <a:off x="3439867" y="1985310"/>
              <a:ext cx="295031" cy="218859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501C7309-6E14-9CFD-5D9A-5BEAC34ACC6C}"/>
                </a:ext>
              </a:extLst>
            </p:cNvPr>
            <p:cNvCxnSpPr>
              <a:cxnSpLocks/>
              <a:stCxn id="51" idx="6"/>
              <a:endCxn id="76" idx="2"/>
            </p:cNvCxnSpPr>
            <p:nvPr/>
          </p:nvCxnSpPr>
          <p:spPr bwMode="auto">
            <a:xfrm flipV="1">
              <a:off x="2704254" y="1911304"/>
              <a:ext cx="1004830" cy="104661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1FF8AE6C-6CFB-18E9-708E-EBC5E6EC7E50}"/>
                </a:ext>
              </a:extLst>
            </p:cNvPr>
            <p:cNvSpPr/>
            <p:nvPr/>
          </p:nvSpPr>
          <p:spPr bwMode="auto">
            <a:xfrm rot="5188622">
              <a:off x="2565289" y="1203965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A7ABA977-3CF1-C846-6EE8-64B0346EC89D}"/>
                </a:ext>
              </a:extLst>
            </p:cNvPr>
            <p:cNvSpPr/>
            <p:nvPr/>
          </p:nvSpPr>
          <p:spPr bwMode="auto">
            <a:xfrm rot="5188622">
              <a:off x="2093902" y="1627011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24C7F8DB-D739-5C95-986F-E24C1A13394A}"/>
                </a:ext>
              </a:extLst>
            </p:cNvPr>
            <p:cNvCxnSpPr>
              <a:cxnSpLocks/>
              <a:stCxn id="89" idx="4"/>
              <a:endCxn id="90" idx="1"/>
            </p:cNvCxnSpPr>
            <p:nvPr/>
          </p:nvCxnSpPr>
          <p:spPr bwMode="auto">
            <a:xfrm rot="5188622">
              <a:off x="2235038" y="1331077"/>
              <a:ext cx="330959" cy="317824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C70A5560-5E30-E31B-145A-72918E18B3A6}"/>
                </a:ext>
              </a:extLst>
            </p:cNvPr>
            <p:cNvSpPr/>
            <p:nvPr/>
          </p:nvSpPr>
          <p:spPr bwMode="auto">
            <a:xfrm rot="5188622">
              <a:off x="3228412" y="1374084"/>
              <a:ext cx="176270" cy="209321"/>
            </a:xfrm>
            <a:prstGeom prst="ellipse">
              <a:avLst/>
            </a:prstGeom>
            <a:solidFill>
              <a:schemeClr val="tx2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mic Sans MS" charset="0"/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08885A4-729B-B949-F859-47A7E9EE0EA7}"/>
                </a:ext>
              </a:extLst>
            </p:cNvPr>
            <p:cNvCxnSpPr>
              <a:cxnSpLocks/>
              <a:stCxn id="92" idx="3"/>
              <a:endCxn id="89" idx="0"/>
            </p:cNvCxnSpPr>
            <p:nvPr/>
          </p:nvCxnSpPr>
          <p:spPr bwMode="auto">
            <a:xfrm flipH="1" flipV="1">
              <a:off x="2757887" y="1302194"/>
              <a:ext cx="480964" cy="118895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511E9ECA-2A41-CCBE-B549-8823EA95837D}"/>
                </a:ext>
              </a:extLst>
            </p:cNvPr>
            <p:cNvCxnSpPr>
              <a:cxnSpLocks/>
              <a:stCxn id="51" idx="1"/>
              <a:endCxn id="90" idx="7"/>
            </p:cNvCxnSpPr>
            <p:nvPr/>
          </p:nvCxnSpPr>
          <p:spPr bwMode="auto">
            <a:xfrm flipH="1" flipV="1">
              <a:off x="2259733" y="1789327"/>
              <a:ext cx="294065" cy="152631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DF524928-C9D5-C56D-58AD-8A07DD967433}"/>
                </a:ext>
              </a:extLst>
            </p:cNvPr>
            <p:cNvCxnSpPr>
              <a:cxnSpLocks/>
              <a:stCxn id="92" idx="7"/>
              <a:endCxn id="76" idx="1"/>
            </p:cNvCxnSpPr>
            <p:nvPr/>
          </p:nvCxnSpPr>
          <p:spPr bwMode="auto">
            <a:xfrm>
              <a:off x="3394243" y="1536400"/>
              <a:ext cx="340655" cy="300897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/>
              <a:tailEnd type="none"/>
            </a:ln>
            <a:effectLst/>
          </p:spPr>
        </p:cxnSp>
      </p:grpSp>
      <p:sp>
        <p:nvSpPr>
          <p:cNvPr id="114" name="Oval 113">
            <a:extLst>
              <a:ext uri="{FF2B5EF4-FFF2-40B4-BE49-F238E27FC236}">
                <a16:creationId xmlns:a16="http://schemas.microsoft.com/office/drawing/2014/main" id="{DB79B428-252F-5304-5BEA-C465C8E9DDD8}"/>
              </a:ext>
            </a:extLst>
          </p:cNvPr>
          <p:cNvSpPr/>
          <p:nvPr/>
        </p:nvSpPr>
        <p:spPr bwMode="auto">
          <a:xfrm>
            <a:off x="5718920" y="1440852"/>
            <a:ext cx="176270" cy="209321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FAE0EB93-14ED-819F-D117-146AE4F0874E}"/>
              </a:ext>
            </a:extLst>
          </p:cNvPr>
          <p:cNvSpPr/>
          <p:nvPr/>
        </p:nvSpPr>
        <p:spPr bwMode="auto">
          <a:xfrm>
            <a:off x="5718920" y="2236065"/>
            <a:ext cx="176270" cy="209321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92BCF457-441E-83F6-65F6-3A6385B33E88}"/>
              </a:ext>
            </a:extLst>
          </p:cNvPr>
          <p:cNvCxnSpPr>
            <a:cxnSpLocks/>
            <a:stCxn id="114" idx="4"/>
            <a:endCxn id="116" idx="0"/>
          </p:cNvCxnSpPr>
          <p:nvPr/>
        </p:nvCxnSpPr>
        <p:spPr bwMode="auto">
          <a:xfrm>
            <a:off x="5807055" y="1650173"/>
            <a:ext cx="0" cy="58589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EF23C7C0-C9B6-2929-114B-CFD461EB216E}"/>
              </a:ext>
            </a:extLst>
          </p:cNvPr>
          <p:cNvSpPr/>
          <p:nvPr/>
        </p:nvSpPr>
        <p:spPr bwMode="auto">
          <a:xfrm>
            <a:off x="6573218" y="1450383"/>
            <a:ext cx="176270" cy="209321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92D3E7CE-29E8-4FA6-36AC-9F25266193DA}"/>
              </a:ext>
            </a:extLst>
          </p:cNvPr>
          <p:cNvSpPr/>
          <p:nvPr/>
        </p:nvSpPr>
        <p:spPr bwMode="auto">
          <a:xfrm>
            <a:off x="6573218" y="2245596"/>
            <a:ext cx="176270" cy="209321"/>
          </a:xfrm>
          <a:prstGeom prst="ellipse">
            <a:avLst/>
          </a:prstGeom>
          <a:solidFill>
            <a:schemeClr val="tx2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9F8782A5-8C33-D5A7-C63B-CF50B9F887D6}"/>
              </a:ext>
            </a:extLst>
          </p:cNvPr>
          <p:cNvCxnSpPr>
            <a:cxnSpLocks/>
            <a:stCxn id="120" idx="4"/>
            <a:endCxn id="121" idx="0"/>
          </p:cNvCxnSpPr>
          <p:nvPr/>
        </p:nvCxnSpPr>
        <p:spPr bwMode="auto">
          <a:xfrm>
            <a:off x="6661353" y="1659704"/>
            <a:ext cx="0" cy="585892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097A0A62-78D6-D82F-33A4-BCFD79902BBF}"/>
              </a:ext>
            </a:extLst>
          </p:cNvPr>
          <p:cNvCxnSpPr>
            <a:cxnSpLocks/>
            <a:stCxn id="121" idx="2"/>
            <a:endCxn id="116" idx="6"/>
          </p:cNvCxnSpPr>
          <p:nvPr/>
        </p:nvCxnSpPr>
        <p:spPr bwMode="auto">
          <a:xfrm flipH="1" flipV="1">
            <a:off x="5895190" y="2340726"/>
            <a:ext cx="678028" cy="9531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B843ADD9-6F60-ED95-A7C9-81565B1B165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895190" y="1540746"/>
            <a:ext cx="678028" cy="9531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9ED58DDD-8C0B-3215-9B74-8EE01A76EAF5}"/>
              </a:ext>
            </a:extLst>
          </p:cNvPr>
          <p:cNvCxnSpPr>
            <a:cxnSpLocks/>
            <a:stCxn id="120" idx="3"/>
            <a:endCxn id="116" idx="7"/>
          </p:cNvCxnSpPr>
          <p:nvPr/>
        </p:nvCxnSpPr>
        <p:spPr bwMode="auto">
          <a:xfrm flipH="1">
            <a:off x="5869376" y="1629050"/>
            <a:ext cx="729656" cy="637669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1C56B7FC-165E-8A8B-CBDB-8F424A079C32}"/>
              </a:ext>
            </a:extLst>
          </p:cNvPr>
          <p:cNvCxnSpPr>
            <a:cxnSpLocks/>
            <a:stCxn id="121" idx="1"/>
            <a:endCxn id="114" idx="5"/>
          </p:cNvCxnSpPr>
          <p:nvPr/>
        </p:nvCxnSpPr>
        <p:spPr bwMode="auto">
          <a:xfrm flipH="1" flipV="1">
            <a:off x="5869376" y="1619519"/>
            <a:ext cx="729656" cy="656731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/>
            <a:tailEnd type="none"/>
          </a:ln>
          <a:effectLst/>
        </p:spPr>
      </p:cxnSp>
      <p:sp>
        <p:nvSpPr>
          <p:cNvPr id="1032" name="TextBox 1031">
            <a:extLst>
              <a:ext uri="{FF2B5EF4-FFF2-40B4-BE49-F238E27FC236}">
                <a16:creationId xmlns:a16="http://schemas.microsoft.com/office/drawing/2014/main" id="{32BB9569-D112-9B9C-9A62-B64B7A487EA9}"/>
              </a:ext>
            </a:extLst>
          </p:cNvPr>
          <p:cNvSpPr txBox="1"/>
          <p:nvPr/>
        </p:nvSpPr>
        <p:spPr>
          <a:xfrm>
            <a:off x="3206668" y="3231344"/>
            <a:ext cx="4937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 size: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(number of nodes)</a:t>
            </a:r>
          </a:p>
        </p:txBody>
      </p:sp>
    </p:spTree>
    <p:extLst>
      <p:ext uri="{BB962C8B-B14F-4D97-AF65-F5344CB8AC3E}">
        <p14:creationId xmlns:p14="http://schemas.microsoft.com/office/powerpoint/2010/main" val="1302796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9FE13-B063-F70E-CADD-4D99BB1AA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9C453D-14E9-27D7-3BA7-A9C8F1FABD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89" y="758183"/>
            <a:ext cx="1309913" cy="1366677"/>
          </a:xfrm>
          <a:prstGeom prst="rect">
            <a:avLst/>
          </a:prstGeom>
        </p:spPr>
      </p:pic>
      <p:sp>
        <p:nvSpPr>
          <p:cNvPr id="10" name="Rectangle 3">
            <a:extLst>
              <a:ext uri="{FF2B5EF4-FFF2-40B4-BE49-F238E27FC236}">
                <a16:creationId xmlns:a16="http://schemas.microsoft.com/office/drawing/2014/main" id="{FD676670-0F7D-3540-74AF-F36C17F8FD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Timing program’s efficiency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6AD0C9A-D26D-EA61-2DC7-01D2065911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211" y="883788"/>
            <a:ext cx="5247954" cy="4903058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75600" rIns="0" bIns="75600" anchor="t" anchorCtr="0">
            <a:noAutofit/>
          </a:bodyPr>
          <a:lstStyle/>
          <a:p>
            <a:r>
              <a:rPr lang="en-US" sz="1200" dirty="0">
                <a:solidFill>
                  <a:srgbClr val="0037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/** Times the performance of my computer. */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public class TimeMyComputer {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public static void main(String args[]) {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int sum = 0;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double d = 1.618;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BankAccount bobAcct = new BankAccount("bob");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Starts a timer </a:t>
            </a:r>
          </a:p>
          <a:p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Timer timer = new Timer();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Runs a loop, a billion times</a:t>
            </a:r>
          </a:p>
          <a:p>
            <a:pPr>
              <a:spcBef>
                <a:spcPts val="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for (int i = 0 ; i &lt; 1000000000 ; i++) {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Uncomment the operation you wish to time: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1. Do nothing    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2. sum = sum + i;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3. d = 1.0 / d;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4. bobAcct.deposit(i);     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5. BankAccount b = new BankAccount("Bla",i);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6. Fraction f = new Fraction(i,i+1);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7. d = Math.random();                        </a:t>
            </a:r>
          </a:p>
          <a:p>
            <a:r>
              <a:rPr lang="en-US" sz="1200" dirty="0">
                <a:solidFill>
                  <a:srgbClr val="0066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        // 8. System.out.println(i);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</a:t>
            </a:r>
          </a:p>
          <a:p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    }    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sz="1200" dirty="0">
                <a:solidFill>
                  <a:srgbClr val="0066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The loop’s running time, in milliseconds</a:t>
            </a:r>
          </a:p>
          <a:p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System.out.println(timer.</a:t>
            </a:r>
            <a:r>
              <a:rPr lang="en-US" sz="1200">
                <a:latin typeface="Consolas" panose="020B0609020204030204" pitchFamily="49" charset="0"/>
                <a:cs typeface="Consolas" panose="020B0609020204030204" pitchFamily="49" charset="0"/>
              </a:rPr>
              <a:t>elapsedTime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());</a:t>
            </a:r>
          </a:p>
          <a:p>
            <a:pPr>
              <a:lnSpc>
                <a:spcPts val="1240"/>
              </a:lnSpc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 }</a:t>
            </a:r>
          </a:p>
          <a:p>
            <a:pPr>
              <a:lnSpc>
                <a:spcPts val="1240"/>
              </a:lnSpc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sz="1200" dirty="0">
              <a:latin typeface="Consolas" panose="020B0609020204030204" pitchFamily="49" charset="0"/>
              <a:ea typeface="Consolas"/>
              <a:cs typeface="Consolas" panose="020B0609020204030204" pitchFamily="49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3087A7-1A22-AED6-0E7C-0EC3A2511615}"/>
              </a:ext>
            </a:extLst>
          </p:cNvPr>
          <p:cNvGrpSpPr/>
          <p:nvPr/>
        </p:nvGrpSpPr>
        <p:grpSpPr>
          <a:xfrm>
            <a:off x="5916190" y="2566912"/>
            <a:ext cx="2786744" cy="2306194"/>
            <a:chOff x="6113819" y="2713026"/>
            <a:chExt cx="2786744" cy="230619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EB2F4A6-5A4F-A7DC-79E7-3860BE090087}"/>
                </a:ext>
              </a:extLst>
            </p:cNvPr>
            <p:cNvGrpSpPr/>
            <p:nvPr/>
          </p:nvGrpSpPr>
          <p:grpSpPr>
            <a:xfrm>
              <a:off x="6113819" y="2713026"/>
              <a:ext cx="1607099" cy="2238724"/>
              <a:chOff x="5469647" y="2736175"/>
              <a:chExt cx="1607099" cy="2238724"/>
            </a:xfrm>
          </p:grpSpPr>
          <p:sp>
            <p:nvSpPr>
              <p:cNvPr id="4" name="Rectangle 2">
                <a:extLst>
                  <a:ext uri="{FF2B5EF4-FFF2-40B4-BE49-F238E27FC236}">
                    <a16:creationId xmlns:a16="http://schemas.microsoft.com/office/drawing/2014/main" id="{3511198D-4CC2-6B17-AC75-6996318D65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69647" y="3298369"/>
                <a:ext cx="1607099" cy="16765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237600" tIns="75600" rIns="165600" bIns="75600" anchor="t" anchorCtr="0">
                <a:noAutofit/>
              </a:bodyPr>
              <a:lstStyle/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1.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5 ms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2.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389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3.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4898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4.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57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5.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 1089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6. 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10500 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7. 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25310 </a:t>
                </a:r>
              </a:p>
              <a:p>
                <a:r>
                  <a:rPr lang="en-US" sz="1200" dirty="0">
                    <a:solidFill>
                      <a:srgbClr val="006600"/>
                    </a:solidFill>
                    <a:latin typeface="Consolas"/>
                    <a:ea typeface="Monaco"/>
                    <a:cs typeface="Consolas"/>
                  </a:rPr>
                  <a:t>8. </a:t>
                </a:r>
                <a:r>
                  <a:rPr lang="en-US" sz="1200" dirty="0">
                    <a:latin typeface="Consolas"/>
                    <a:ea typeface="Monaco"/>
                    <a:cs typeface="Consolas"/>
                  </a:rPr>
                  <a:t>5510222 </a:t>
                </a:r>
              </a:p>
            </p:txBody>
          </p:sp>
          <p:sp>
            <p:nvSpPr>
              <p:cNvPr id="5" name="Rectangle 16">
                <a:extLst>
                  <a:ext uri="{FF2B5EF4-FFF2-40B4-BE49-F238E27FC236}">
                    <a16:creationId xmlns:a16="http://schemas.microsoft.com/office/drawing/2014/main" id="{8AB57A84-FDF7-6E4E-625B-ED3544C525A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557441" y="2736175"/>
                <a:ext cx="977173" cy="35269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Shimon’s old PC:</a:t>
                </a: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74BE568-5037-E2E4-B906-B07A2195DEF6}"/>
                </a:ext>
              </a:extLst>
            </p:cNvPr>
            <p:cNvGrpSpPr/>
            <p:nvPr/>
          </p:nvGrpSpPr>
          <p:grpSpPr>
            <a:xfrm>
              <a:off x="7254276" y="2726581"/>
              <a:ext cx="1646287" cy="2292639"/>
              <a:chOff x="6887902" y="2749730"/>
              <a:chExt cx="1646287" cy="2292639"/>
            </a:xfrm>
          </p:grpSpPr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39CD37AF-4834-CB88-18E9-FDFF308419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902" y="3300525"/>
                <a:ext cx="1646287" cy="174184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 lIns="237600" tIns="75600" rIns="165600" bIns="75600" anchor="t" anchorCtr="0">
                <a:noAutofit/>
              </a:bodyPr>
              <a:lstStyle/>
              <a:p>
                <a:r>
                  <a:rPr lang="en-US" sz="1200" dirty="0">
                    <a:latin typeface="Consolas"/>
                    <a:ea typeface="Monaco"/>
                    <a:cs typeface="Consolas"/>
                  </a:rPr>
                  <a:t>2 ms</a:t>
                </a:r>
              </a:p>
              <a:p>
                <a:r>
                  <a:rPr lang="en-US" sz="1200" dirty="0">
                    <a:latin typeface="Consolas"/>
                    <a:ea typeface="Monaco"/>
                    <a:cs typeface="Consolas"/>
                  </a:rPr>
                  <a:t>298 </a:t>
                </a:r>
              </a:p>
              <a:p>
                <a:r>
                  <a:rPr lang="en-US" sz="1200" dirty="0">
                    <a:latin typeface="Consolas"/>
                    <a:ea typeface="Monaco"/>
                    <a:cs typeface="Consolas"/>
                  </a:rPr>
                  <a:t>3811 </a:t>
                </a:r>
              </a:p>
              <a:p>
                <a:r>
                  <a:rPr lang="en-US" sz="1200" dirty="0">
                    <a:latin typeface="Consolas"/>
                    <a:ea typeface="Monaco"/>
                    <a:cs typeface="Consolas"/>
                  </a:rPr>
                  <a:t>47 </a:t>
                </a:r>
              </a:p>
              <a:p>
                <a:r>
                  <a:rPr lang="en-US" sz="1200" dirty="0">
                    <a:latin typeface="Consolas"/>
                    <a:ea typeface="Monaco"/>
                    <a:cs typeface="Consolas"/>
                  </a:rPr>
                  <a:t>1088 </a:t>
                </a:r>
              </a:p>
              <a:p>
                <a:r>
                  <a:rPr lang="en-US" sz="1200" dirty="0">
                    <a:latin typeface="Consolas"/>
                    <a:ea typeface="Monaco"/>
                    <a:cs typeface="Consolas"/>
                  </a:rPr>
                  <a:t>4741  </a:t>
                </a:r>
              </a:p>
              <a:p>
                <a:r>
                  <a:rPr lang="en-US" sz="1200" dirty="0">
                    <a:latin typeface="Consolas"/>
                    <a:ea typeface="Monaco"/>
                    <a:cs typeface="Consolas"/>
                  </a:rPr>
                  <a:t>21526 </a:t>
                </a:r>
              </a:p>
              <a:p>
                <a:r>
                  <a:rPr lang="en-US" sz="1200" dirty="0">
                    <a:latin typeface="Consolas"/>
                    <a:ea typeface="Monaco"/>
                    <a:cs typeface="Consolas"/>
                  </a:rPr>
                  <a:t>5443566 </a:t>
                </a:r>
              </a:p>
            </p:txBody>
          </p:sp>
          <p:sp>
            <p:nvSpPr>
              <p:cNvPr id="9" name="Rectangle 16">
                <a:extLst>
                  <a:ext uri="{FF2B5EF4-FFF2-40B4-BE49-F238E27FC236}">
                    <a16:creationId xmlns:a16="http://schemas.microsoft.com/office/drawing/2014/main" id="{1E76CCAC-D096-A75B-D6CC-372F34B0A82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7014761" y="2749730"/>
                <a:ext cx="977173" cy="45719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2075" tIns="46038" rIns="92075" bIns="46038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3399"/>
                  </a:buClr>
                  <a:buSzPct val="50000"/>
                  <a:buFont typeface="Monotype Sorts" charset="2"/>
                  <a:defRPr kumimoji="1">
                    <a:solidFill>
                      <a:srgbClr val="003399"/>
                    </a:solidFill>
                    <a:latin typeface="+mn-lt"/>
                    <a:ea typeface="ＭＳ Ｐゴシック" charset="-128"/>
                    <a:cs typeface="ＭＳ Ｐゴシック" charset="-128"/>
                  </a:defRPr>
                </a:lvl1pPr>
                <a:lvl2pPr marL="346075" indent="-231775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50000"/>
                  <a:buFont typeface="Monotype Sorts" charset="2"/>
                  <a:buChar char="n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2pPr>
                <a:lvl3pPr marL="627063" indent="-166688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8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3pPr>
                <a:lvl4pPr marL="1147763" indent="-40481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charset="2"/>
                  <a:buChar char="!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4pPr>
                <a:lvl5pPr marL="15398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5pPr>
                <a:lvl6pPr marL="19970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6pPr>
                <a:lvl7pPr marL="24542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7pPr>
                <a:lvl8pPr marL="29114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8pPr>
                <a:lvl9pPr marL="3368675" indent="-169863" algn="l" rtl="0" eaLnBrk="0" fontAlgn="base" hangingPunct="0">
                  <a:lnSpc>
                    <a:spcPts val="26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chemeClr val="tx1"/>
                  </a:buClr>
                  <a:buSzPct val="100000"/>
                  <a:buChar char="–"/>
                  <a:defRPr kumimoji="1">
                    <a:solidFill>
                      <a:schemeClr val="tx1"/>
                    </a:solidFill>
                    <a:latin typeface="+mn-lt"/>
                    <a:ea typeface="ＭＳ Ｐゴシック" charset="-128"/>
                  </a:defRPr>
                </a:lvl9pPr>
              </a:lstStyle>
              <a:p>
                <a:pPr marL="0" indent="0">
                  <a:lnSpc>
                    <a:spcPct val="100000"/>
                  </a:lnSpc>
                  <a:spcBef>
                    <a:spcPct val="50000"/>
                  </a:spcBef>
                </a:pPr>
                <a:r>
                  <a:rPr lang="en-US" sz="1400" dirty="0">
                    <a:solidFill>
                      <a:schemeClr val="tx1"/>
                    </a:solidFill>
                    <a:latin typeface="Times New Roman"/>
                    <a:cs typeface="Times New Roman"/>
                  </a:rPr>
                  <a:t>Shimon’s newer PC: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3117148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CBEFE-8E76-DD27-12BB-29E624E1E6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8C4663DF-1AFA-BD73-5127-05580355C1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Constant and Linear running times</a:t>
            </a:r>
            <a:r>
              <a:rPr kumimoji="0" lang="en-US" sz="1600" dirty="0"/>
              <a:t>: Examples</a:t>
            </a:r>
            <a:endParaRPr kumimoji="0" lang="en-US" dirty="0">
              <a:solidFill>
                <a:schemeClr val="tx1"/>
              </a:solidFill>
            </a:endParaRP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3322CA9-AC65-9698-2ECE-962EC657E018}"/>
              </a:ext>
            </a:extLst>
          </p:cNvPr>
          <p:cNvGrpSpPr/>
          <p:nvPr/>
        </p:nvGrpSpPr>
        <p:grpSpPr>
          <a:xfrm>
            <a:off x="3040091" y="4318086"/>
            <a:ext cx="1107904" cy="276998"/>
            <a:chOff x="6818312" y="5410200"/>
            <a:chExt cx="1107904" cy="276998"/>
          </a:xfrm>
        </p:grpSpPr>
        <p:sp>
          <p:nvSpPr>
            <p:cNvPr id="81" name="Line 9">
              <a:extLst>
                <a:ext uri="{FF2B5EF4-FFF2-40B4-BE49-F238E27FC236}">
                  <a16:creationId xmlns:a16="http://schemas.microsoft.com/office/drawing/2014/main" id="{2F7F7807-A2C0-CD22-FCB7-13AC6CF979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8312" y="5410200"/>
              <a:ext cx="0" cy="27165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2" name="Line 9">
              <a:extLst>
                <a:ext uri="{FF2B5EF4-FFF2-40B4-BE49-F238E27FC236}">
                  <a16:creationId xmlns:a16="http://schemas.microsoft.com/office/drawing/2014/main" id="{C963CE86-F1D9-D953-9611-7D3FC5B61F6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926211" y="5410200"/>
              <a:ext cx="5" cy="27699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83" name="Line 9">
              <a:extLst>
                <a:ext uri="{FF2B5EF4-FFF2-40B4-BE49-F238E27FC236}">
                  <a16:creationId xmlns:a16="http://schemas.microsoft.com/office/drawing/2014/main" id="{E0D3640F-E8A3-7483-254C-728985B603F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818313" y="5681465"/>
              <a:ext cx="1107886" cy="38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non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122D73-0723-84CD-F744-88AE3670BFB2}"/>
              </a:ext>
            </a:extLst>
          </p:cNvPr>
          <p:cNvGrpSpPr/>
          <p:nvPr/>
        </p:nvGrpSpPr>
        <p:grpSpPr>
          <a:xfrm>
            <a:off x="485859" y="2617621"/>
            <a:ext cx="3572031" cy="457201"/>
            <a:chOff x="485859" y="2617621"/>
            <a:chExt cx="3572031" cy="457201"/>
          </a:xfrm>
        </p:grpSpPr>
        <p:sp>
          <p:nvSpPr>
            <p:cNvPr id="203" name="Rectangle 3">
              <a:extLst>
                <a:ext uri="{FF2B5EF4-FFF2-40B4-BE49-F238E27FC236}">
                  <a16:creationId xmlns:a16="http://schemas.microsoft.com/office/drawing/2014/main" id="{77E21009-C536-E6E0-EA04-BA34599FC3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859" y="2617621"/>
              <a:ext cx="3572031" cy="45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2500"/>
                </a:spcBef>
                <a:buSzPct val="100000"/>
                <a:defRPr/>
              </a:pPr>
              <a:r>
                <a:rPr lang="en-US" sz="1600" i="1" dirty="0">
                  <a:latin typeface="Times New Roman"/>
                  <a:cs typeface="Times New Roman"/>
                </a:rPr>
                <a:t>RunningTime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dirty="0">
                  <a:latin typeface="Times New Roman"/>
                  <a:cs typeface="Times New Roman"/>
                </a:rPr>
                <a:t>) </a:t>
              </a:r>
              <a:r>
                <a:rPr lang="en-US" sz="1600" dirty="0">
                  <a:latin typeface="Times New Roman"/>
                  <a:cs typeface="Times New Roman"/>
                </a:rPr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F5FA76AC-4D04-34B9-39D5-73255B6D469E}"/>
                    </a:ext>
                  </a:extLst>
                </p:cNvPr>
                <p:cNvSpPr txBox="1"/>
                <p:nvPr/>
              </p:nvSpPr>
              <p:spPr>
                <a:xfrm>
                  <a:off x="2189156" y="2683495"/>
                  <a:ext cx="55944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IL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204" name="TextBox 203">
                  <a:extLst>
                    <a:ext uri="{FF2B5EF4-FFF2-40B4-BE49-F238E27FC236}">
                      <a16:creationId xmlns:a16="http://schemas.microsoft.com/office/drawing/2014/main" id="{F5FA76AC-4D04-34B9-39D5-73255B6D46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9156" y="2683495"/>
                  <a:ext cx="55944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8889" t="-4348" r="-13333" b="-304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9D78D8F3-D7BB-60E1-7512-6F03D4B64396}"/>
              </a:ext>
            </a:extLst>
          </p:cNvPr>
          <p:cNvGrpSpPr/>
          <p:nvPr/>
        </p:nvGrpSpPr>
        <p:grpSpPr>
          <a:xfrm>
            <a:off x="488543" y="5659254"/>
            <a:ext cx="3572031" cy="457201"/>
            <a:chOff x="488543" y="5659254"/>
            <a:chExt cx="3572031" cy="457201"/>
          </a:xfrm>
        </p:grpSpPr>
        <p:sp>
          <p:nvSpPr>
            <p:cNvPr id="205" name="Rectangle 3">
              <a:extLst>
                <a:ext uri="{FF2B5EF4-FFF2-40B4-BE49-F238E27FC236}">
                  <a16:creationId xmlns:a16="http://schemas.microsoft.com/office/drawing/2014/main" id="{55D77578-9547-9582-292E-7CAA7619D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543" y="5659254"/>
              <a:ext cx="3572031" cy="4572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/>
            <a:lstStyle/>
            <a:p>
              <a:pPr algn="l">
                <a:spcBef>
                  <a:spcPts val="2500"/>
                </a:spcBef>
                <a:buSzPct val="100000"/>
                <a:defRPr/>
              </a:pPr>
              <a:r>
                <a:rPr lang="en-US" sz="1600" i="1" dirty="0">
                  <a:latin typeface="Times New Roman"/>
                  <a:cs typeface="Times New Roman"/>
                </a:rPr>
                <a:t>RunningTime</a:t>
              </a:r>
              <a:r>
                <a:rPr lang="en-US" dirty="0">
                  <a:latin typeface="Times New Roman"/>
                  <a:cs typeface="Times New Roman"/>
                </a:rPr>
                <a:t>(</a:t>
              </a:r>
              <a:r>
                <a:rPr lang="en-US" i="1" dirty="0">
                  <a:latin typeface="Times New Roman"/>
                  <a:cs typeface="Times New Roman"/>
                </a:rPr>
                <a:t>n</a:t>
              </a:r>
              <a:r>
                <a:rPr lang="en-US" dirty="0">
                  <a:latin typeface="Times New Roman"/>
                  <a:cs typeface="Times New Roman"/>
                </a:rPr>
                <a:t>) </a:t>
              </a:r>
              <a:r>
                <a:rPr lang="en-US" sz="1600" dirty="0">
                  <a:latin typeface="Times New Roman"/>
                  <a:cs typeface="Times New Roman"/>
                </a:rPr>
                <a:t>= 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4825C4D5-CC49-78CA-7545-3503A69671B1}"/>
                    </a:ext>
                  </a:extLst>
                </p:cNvPr>
                <p:cNvSpPr txBox="1"/>
                <p:nvPr/>
              </p:nvSpPr>
              <p:spPr>
                <a:xfrm>
                  <a:off x="2194504" y="5723403"/>
                  <a:ext cx="55066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  <m:r>
                          <a:rPr lang="en-US" b="0" i="1" smtClean="0">
                            <a:solidFill>
                              <a:srgbClr val="0037C0"/>
                            </a:solidFill>
                            <a:latin typeface="Cambria Math" panose="02040503050406030204" pitchFamily="18" charset="0"/>
                          </a:rPr>
                          <m:t>(1)</m:t>
                        </m:r>
                      </m:oMath>
                    </m:oMathPara>
                  </a14:m>
                  <a:endParaRPr lang="en-IL">
                    <a:solidFill>
                      <a:srgbClr val="0037C0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4825C4D5-CC49-78CA-7545-3503A69671B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94504" y="5723403"/>
                  <a:ext cx="550664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667" r="-11111" b="-3478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8" name="Group 217">
            <a:extLst>
              <a:ext uri="{FF2B5EF4-FFF2-40B4-BE49-F238E27FC236}">
                <a16:creationId xmlns:a16="http://schemas.microsoft.com/office/drawing/2014/main" id="{5AD36707-A7D9-4E77-8BEB-769CAB9A7F61}"/>
              </a:ext>
            </a:extLst>
          </p:cNvPr>
          <p:cNvGrpSpPr/>
          <p:nvPr/>
        </p:nvGrpSpPr>
        <p:grpSpPr>
          <a:xfrm>
            <a:off x="605493" y="4883187"/>
            <a:ext cx="6329454" cy="643927"/>
            <a:chOff x="605493" y="4883187"/>
            <a:chExt cx="6329454" cy="643927"/>
          </a:xfrm>
        </p:grpSpPr>
        <p:grpSp>
          <p:nvGrpSpPr>
            <p:cNvPr id="171" name="Group 13">
              <a:extLst>
                <a:ext uri="{FF2B5EF4-FFF2-40B4-BE49-F238E27FC236}">
                  <a16:creationId xmlns:a16="http://schemas.microsoft.com/office/drawing/2014/main" id="{F608A457-FDBA-FF6C-197B-202F9D98AB5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82547" y="4971820"/>
              <a:ext cx="152400" cy="304800"/>
              <a:chOff x="5232" y="1584"/>
              <a:chExt cx="96" cy="192"/>
            </a:xfrm>
          </p:grpSpPr>
          <p:sp>
            <p:nvSpPr>
              <p:cNvPr id="172" name="Line 14">
                <a:extLst>
                  <a:ext uri="{FF2B5EF4-FFF2-40B4-BE49-F238E27FC236}">
                    <a16:creationId xmlns:a16="http://schemas.microsoft.com/office/drawing/2014/main" id="{FA8833FC-4C2F-8DB2-B0ED-5B87C8BDC3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32" y="158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73" name="Line 15">
                <a:extLst>
                  <a:ext uri="{FF2B5EF4-FFF2-40B4-BE49-F238E27FC236}">
                    <a16:creationId xmlns:a16="http://schemas.microsoft.com/office/drawing/2014/main" id="{CFE02835-DD0B-F267-047F-AA16BC12E1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0" y="1622"/>
                <a:ext cx="0" cy="1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174" name="Line 16">
                <a:extLst>
                  <a:ext uri="{FF2B5EF4-FFF2-40B4-BE49-F238E27FC236}">
                    <a16:creationId xmlns:a16="http://schemas.microsoft.com/office/drawing/2014/main" id="{DA2BB3B1-ADA2-065B-039F-4BF0A8DB55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28" y="1661"/>
                <a:ext cx="0" cy="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175" name="Text Box 18">
              <a:extLst>
                <a:ext uri="{FF2B5EF4-FFF2-40B4-BE49-F238E27FC236}">
                  <a16:creationId xmlns:a16="http://schemas.microsoft.com/office/drawing/2014/main" id="{139F9902-CC22-242A-F7C5-638666DB3F6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21457" y="497716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76" name="Text Box 19">
              <a:extLst>
                <a:ext uri="{FF2B5EF4-FFF2-40B4-BE49-F238E27FC236}">
                  <a16:creationId xmlns:a16="http://schemas.microsoft.com/office/drawing/2014/main" id="{AC6609DB-AAB2-00B6-DF66-CB81604B56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6257" y="497716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77" name="Line 20">
              <a:extLst>
                <a:ext uri="{FF2B5EF4-FFF2-40B4-BE49-F238E27FC236}">
                  <a16:creationId xmlns:a16="http://schemas.microsoft.com/office/drawing/2014/main" id="{1293ED0E-B87B-BA6F-8587-CA6398A3EA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02457" y="5124241"/>
              <a:ext cx="307516" cy="148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78" name="Line 53">
              <a:extLst>
                <a:ext uri="{FF2B5EF4-FFF2-40B4-BE49-F238E27FC236}">
                  <a16:creationId xmlns:a16="http://schemas.microsoft.com/office/drawing/2014/main" id="{8AC70D47-302C-9C6D-41CA-1AE7486B693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64823" y="5118982"/>
              <a:ext cx="457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79" name="Oval 17">
              <a:extLst>
                <a:ext uri="{FF2B5EF4-FFF2-40B4-BE49-F238E27FC236}">
                  <a16:creationId xmlns:a16="http://schemas.microsoft.com/office/drawing/2014/main" id="{B8B77FF6-6291-A306-AB5F-24E28654B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5493" y="4989144"/>
              <a:ext cx="287338" cy="259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endParaRPr 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0" name="Text Box 18">
              <a:extLst>
                <a:ext uri="{FF2B5EF4-FFF2-40B4-BE49-F238E27FC236}">
                  <a16:creationId xmlns:a16="http://schemas.microsoft.com/office/drawing/2014/main" id="{17A3D4A2-A0D9-133E-8998-215EEA6E1EB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3041" y="497716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1" name="Text Box 19">
              <a:extLst>
                <a:ext uri="{FF2B5EF4-FFF2-40B4-BE49-F238E27FC236}">
                  <a16:creationId xmlns:a16="http://schemas.microsoft.com/office/drawing/2014/main" id="{2A179B4E-87DA-845C-863B-EDDD5A89F2E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27841" y="497716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82" name="Line 20">
              <a:extLst>
                <a:ext uri="{FF2B5EF4-FFF2-40B4-BE49-F238E27FC236}">
                  <a16:creationId xmlns:a16="http://schemas.microsoft.com/office/drawing/2014/main" id="{100D93F8-9EDA-AF38-29C7-B76C62DDC4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04041" y="5139082"/>
              <a:ext cx="30480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83" name="Text Box 18">
              <a:extLst>
                <a:ext uri="{FF2B5EF4-FFF2-40B4-BE49-F238E27FC236}">
                  <a16:creationId xmlns:a16="http://schemas.microsoft.com/office/drawing/2014/main" id="{39592CD6-98A2-11EC-743B-73019964D5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11557" y="497716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4" name="Text Box 19">
              <a:extLst>
                <a:ext uri="{FF2B5EF4-FFF2-40B4-BE49-F238E27FC236}">
                  <a16:creationId xmlns:a16="http://schemas.microsoft.com/office/drawing/2014/main" id="{6770C12E-FC34-2080-D8EE-B7AB138657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16357" y="497716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86" name="Text Box 18">
              <a:extLst>
                <a:ext uri="{FF2B5EF4-FFF2-40B4-BE49-F238E27FC236}">
                  <a16:creationId xmlns:a16="http://schemas.microsoft.com/office/drawing/2014/main" id="{EA2DC263-1084-B0FC-879F-59BCC8DEF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3141" y="497716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87" name="Text Box 19">
              <a:extLst>
                <a:ext uri="{FF2B5EF4-FFF2-40B4-BE49-F238E27FC236}">
                  <a16:creationId xmlns:a16="http://schemas.microsoft.com/office/drawing/2014/main" id="{E8EB0E47-7F2A-7E24-4C48-681BF490F2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17941" y="497716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89" name="Text Box 18">
              <a:extLst>
                <a:ext uri="{FF2B5EF4-FFF2-40B4-BE49-F238E27FC236}">
                  <a16:creationId xmlns:a16="http://schemas.microsoft.com/office/drawing/2014/main" id="{3ECB04E7-E22F-0CEE-32D4-6774C5CD52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01657" y="497182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0" name="Text Box 19">
              <a:extLst>
                <a:ext uri="{FF2B5EF4-FFF2-40B4-BE49-F238E27FC236}">
                  <a16:creationId xmlns:a16="http://schemas.microsoft.com/office/drawing/2014/main" id="{6FA63883-C9DA-6F28-556C-1612B95BDB0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06457" y="497182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91" name="Line 20">
              <a:extLst>
                <a:ext uri="{FF2B5EF4-FFF2-40B4-BE49-F238E27FC236}">
                  <a16:creationId xmlns:a16="http://schemas.microsoft.com/office/drawing/2014/main" id="{BAA364B2-5C97-03FD-2D18-900789E3AA4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82657" y="5133741"/>
              <a:ext cx="333652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2" name="Text Box 18">
              <a:extLst>
                <a:ext uri="{FF2B5EF4-FFF2-40B4-BE49-F238E27FC236}">
                  <a16:creationId xmlns:a16="http://schemas.microsoft.com/office/drawing/2014/main" id="{34F854F1-D285-9A5B-48C9-7BCF6D1748D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03241" y="497182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3" name="Text Box 19">
              <a:extLst>
                <a:ext uri="{FF2B5EF4-FFF2-40B4-BE49-F238E27FC236}">
                  <a16:creationId xmlns:a16="http://schemas.microsoft.com/office/drawing/2014/main" id="{A291EDE6-9FC1-07A2-C884-87512FF8F6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08041" y="497182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94" name="Line 20">
              <a:extLst>
                <a:ext uri="{FF2B5EF4-FFF2-40B4-BE49-F238E27FC236}">
                  <a16:creationId xmlns:a16="http://schemas.microsoft.com/office/drawing/2014/main" id="{62D58782-6636-82DA-35D2-DF6DB44577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84241" y="5133743"/>
              <a:ext cx="320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5" name="Text Box 18">
              <a:extLst>
                <a:ext uri="{FF2B5EF4-FFF2-40B4-BE49-F238E27FC236}">
                  <a16:creationId xmlns:a16="http://schemas.microsoft.com/office/drawing/2014/main" id="{EE4B23C7-605D-21D0-AE60-3F497ACE33A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391757" y="497182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6" name="Text Box 19">
              <a:extLst>
                <a:ext uri="{FF2B5EF4-FFF2-40B4-BE49-F238E27FC236}">
                  <a16:creationId xmlns:a16="http://schemas.microsoft.com/office/drawing/2014/main" id="{4E4C6F1E-ED99-A946-2B0B-EFDFAF26BE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96557" y="497182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97" name="Line 20">
              <a:extLst>
                <a:ext uri="{FF2B5EF4-FFF2-40B4-BE49-F238E27FC236}">
                  <a16:creationId xmlns:a16="http://schemas.microsoft.com/office/drawing/2014/main" id="{E3BF7342-2E14-CF0A-8135-5628F5004D8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72757" y="5133742"/>
              <a:ext cx="3205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98" name="Text Box 18">
              <a:extLst>
                <a:ext uri="{FF2B5EF4-FFF2-40B4-BE49-F238E27FC236}">
                  <a16:creationId xmlns:a16="http://schemas.microsoft.com/office/drawing/2014/main" id="{CFA76719-16B1-8B57-2CD2-F17EE877E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93341" y="497182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99" name="Text Box 19">
              <a:extLst>
                <a:ext uri="{FF2B5EF4-FFF2-40B4-BE49-F238E27FC236}">
                  <a16:creationId xmlns:a16="http://schemas.microsoft.com/office/drawing/2014/main" id="{7385735D-90D4-53C7-D742-A94F2BE5585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398141" y="497182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200" name="Line 20">
              <a:extLst>
                <a:ext uri="{FF2B5EF4-FFF2-40B4-BE49-F238E27FC236}">
                  <a16:creationId xmlns:a16="http://schemas.microsoft.com/office/drawing/2014/main" id="{977ACBAB-A38D-3737-64B6-8473D6A7B4E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74341" y="5133739"/>
              <a:ext cx="307516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52124ED-27B4-20EC-6328-D3D0AB309FC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3363605" y="4883187"/>
              <a:ext cx="413352" cy="457200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rgbClr val="C10000"/>
              </a:solidFill>
              <a:prstDash val="solid"/>
              <a:round/>
              <a:headEnd type="none"/>
              <a:tailEnd type="none"/>
            </a:ln>
            <a:effectLst/>
          </p:spPr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9C6A527A-8E84-4128-9988-E35200965E3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245828" y="4883187"/>
              <a:ext cx="531129" cy="511787"/>
            </a:xfrm>
            <a:prstGeom prst="line">
              <a:avLst/>
            </a:prstGeom>
            <a:solidFill>
              <a:schemeClr val="tx2"/>
            </a:solidFill>
            <a:ln w="9525" cap="flat" cmpd="sng" algn="ctr">
              <a:solidFill>
                <a:srgbClr val="C10000"/>
              </a:solidFill>
              <a:prstDash val="solid"/>
              <a:round/>
              <a:headEnd type="none"/>
              <a:tailEnd type="none"/>
            </a:ln>
            <a:effectLst/>
          </p:spPr>
        </p:cxn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EC181B5E-E478-3897-FA5A-13184E24FD8C}"/>
                </a:ext>
              </a:extLst>
            </p:cNvPr>
            <p:cNvGrpSpPr/>
            <p:nvPr/>
          </p:nvGrpSpPr>
          <p:grpSpPr>
            <a:xfrm>
              <a:off x="3012884" y="5250116"/>
              <a:ext cx="1107904" cy="276998"/>
              <a:chOff x="6818312" y="5410200"/>
              <a:chExt cx="1107904" cy="276998"/>
            </a:xfrm>
          </p:grpSpPr>
          <p:sp>
            <p:nvSpPr>
              <p:cNvPr id="210" name="Line 9">
                <a:extLst>
                  <a:ext uri="{FF2B5EF4-FFF2-40B4-BE49-F238E27FC236}">
                    <a16:creationId xmlns:a16="http://schemas.microsoft.com/office/drawing/2014/main" id="{41661BF9-DBEE-0457-4784-A6A1182F97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6818312" y="5410200"/>
                <a:ext cx="0" cy="271655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11" name="Line 9">
                <a:extLst>
                  <a:ext uri="{FF2B5EF4-FFF2-40B4-BE49-F238E27FC236}">
                    <a16:creationId xmlns:a16="http://schemas.microsoft.com/office/drawing/2014/main" id="{14CEB284-011E-994E-3187-4B005E2F0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7926211" y="5410200"/>
                <a:ext cx="5" cy="27699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lg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212" name="Line 9">
                <a:extLst>
                  <a:ext uri="{FF2B5EF4-FFF2-40B4-BE49-F238E27FC236}">
                    <a16:creationId xmlns:a16="http://schemas.microsoft.com/office/drawing/2014/main" id="{ED6BBDA3-A9DE-E009-BF25-F6B8D0678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818313" y="5681465"/>
                <a:ext cx="1107886" cy="38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C0AD7EF-9602-F593-7D0F-66A4CFEBB59E}"/>
              </a:ext>
            </a:extLst>
          </p:cNvPr>
          <p:cNvGrpSpPr/>
          <p:nvPr/>
        </p:nvGrpSpPr>
        <p:grpSpPr>
          <a:xfrm>
            <a:off x="370073" y="819573"/>
            <a:ext cx="6894326" cy="863231"/>
            <a:chOff x="370073" y="819573"/>
            <a:chExt cx="6894326" cy="863231"/>
          </a:xfrm>
        </p:grpSpPr>
        <p:sp>
          <p:nvSpPr>
            <p:cNvPr id="36" name="Text Box 56">
              <a:extLst>
                <a:ext uri="{FF2B5EF4-FFF2-40B4-BE49-F238E27FC236}">
                  <a16:creationId xmlns:a16="http://schemas.microsoft.com/office/drawing/2014/main" id="{FAB668AC-1443-3A98-6448-43F1CF7A46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9247" y="1375027"/>
              <a:ext cx="90104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DEBD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sz="1400" b="0" dirty="0">
                  <a:latin typeface="Times New Roman"/>
                  <a:cs typeface="Times New Roman"/>
                </a:rPr>
                <a:t>Before:</a:t>
              </a:r>
              <a:endParaRPr lang="en-US" sz="1100" b="0" dirty="0">
                <a:latin typeface="Consolas"/>
                <a:cs typeface="Consolas"/>
              </a:endParaRPr>
            </a:p>
          </p:txBody>
        </p:sp>
        <p:sp>
          <p:nvSpPr>
            <p:cNvPr id="109" name="Text Box 18">
              <a:extLst>
                <a:ext uri="{FF2B5EF4-FFF2-40B4-BE49-F238E27FC236}">
                  <a16:creationId xmlns:a16="http://schemas.microsoft.com/office/drawing/2014/main" id="{31EA263E-686B-50ED-BC6E-A4BD3B22E1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94871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</a:p>
          </p:txBody>
        </p:sp>
        <p:sp>
          <p:nvSpPr>
            <p:cNvPr id="150" name="Text Box 18">
              <a:extLst>
                <a:ext uri="{FF2B5EF4-FFF2-40B4-BE49-F238E27FC236}">
                  <a16:creationId xmlns:a16="http://schemas.microsoft.com/office/drawing/2014/main" id="{0D91A8F1-D50C-B98A-6B50-FF6DB5FEF0C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93286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51" name="Text Box 18">
              <a:extLst>
                <a:ext uri="{FF2B5EF4-FFF2-40B4-BE49-F238E27FC236}">
                  <a16:creationId xmlns:a16="http://schemas.microsoft.com/office/drawing/2014/main" id="{BA6AF98E-BA5E-E0A8-4EC1-ADEB38217D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539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</a:p>
          </p:txBody>
        </p:sp>
        <p:sp>
          <p:nvSpPr>
            <p:cNvPr id="152" name="Text Box 18">
              <a:extLst>
                <a:ext uri="{FF2B5EF4-FFF2-40B4-BE49-F238E27FC236}">
                  <a16:creationId xmlns:a16="http://schemas.microsoft.com/office/drawing/2014/main" id="{16D0CE54-E473-3502-3637-F266BD3F79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9954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</a:p>
          </p:txBody>
        </p:sp>
        <p:sp>
          <p:nvSpPr>
            <p:cNvPr id="153" name="Text Box 18">
              <a:extLst>
                <a:ext uri="{FF2B5EF4-FFF2-40B4-BE49-F238E27FC236}">
                  <a16:creationId xmlns:a16="http://schemas.microsoft.com/office/drawing/2014/main" id="{3C22F0C8-0DAA-2B64-BAD7-4853B5051E1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88208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54" name="Text Box 18">
              <a:extLst>
                <a:ext uri="{FF2B5EF4-FFF2-40B4-BE49-F238E27FC236}">
                  <a16:creationId xmlns:a16="http://schemas.microsoft.com/office/drawing/2014/main" id="{79AD14BC-9BEA-F7FB-E051-1907D06ACA1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6623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55" name="Text Box 18">
              <a:extLst>
                <a:ext uri="{FF2B5EF4-FFF2-40B4-BE49-F238E27FC236}">
                  <a16:creationId xmlns:a16="http://schemas.microsoft.com/office/drawing/2014/main" id="{FDA42B42-5C12-FEA0-8AA4-A9D1A831A1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4876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</a:p>
          </p:txBody>
        </p:sp>
        <p:sp>
          <p:nvSpPr>
            <p:cNvPr id="156" name="Text Box 18">
              <a:extLst>
                <a:ext uri="{FF2B5EF4-FFF2-40B4-BE49-F238E27FC236}">
                  <a16:creationId xmlns:a16="http://schemas.microsoft.com/office/drawing/2014/main" id="{2090B4A6-5D0E-727A-D44C-7C629B12380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83291" y="1404856"/>
              <a:ext cx="701584" cy="27699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</a:p>
          </p:txBody>
        </p:sp>
        <p:sp>
          <p:nvSpPr>
            <p:cNvPr id="201" name="Rectangle 16">
              <a:extLst>
                <a:ext uri="{FF2B5EF4-FFF2-40B4-BE49-F238E27FC236}">
                  <a16:creationId xmlns:a16="http://schemas.microsoft.com/office/drawing/2014/main" id="{8F9EF21F-44DF-9171-E4B0-280E2AC6EF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0073" y="819573"/>
              <a:ext cx="6894326" cy="435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Erasing element </a:t>
              </a:r>
              <a:r>
                <a:rPr kumimoji="0" lang="en-US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an ordered array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of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elements:</a:t>
              </a:r>
            </a:p>
          </p:txBody>
        </p:sp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81680702-D9BC-556B-7C6C-82B40F677794}"/>
              </a:ext>
            </a:extLst>
          </p:cNvPr>
          <p:cNvGrpSpPr/>
          <p:nvPr/>
        </p:nvGrpSpPr>
        <p:grpSpPr>
          <a:xfrm>
            <a:off x="412773" y="3396029"/>
            <a:ext cx="6894326" cy="943441"/>
            <a:chOff x="412773" y="3396029"/>
            <a:chExt cx="6894326" cy="943441"/>
          </a:xfrm>
        </p:grpSpPr>
        <p:grpSp>
          <p:nvGrpSpPr>
            <p:cNvPr id="44" name="Group 13">
              <a:extLst>
                <a:ext uri="{FF2B5EF4-FFF2-40B4-BE49-F238E27FC236}">
                  <a16:creationId xmlns:a16="http://schemas.microsoft.com/office/drawing/2014/main" id="{761FF027-448B-7281-5E5A-DE700A08F19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795942" y="4034670"/>
              <a:ext cx="152400" cy="304800"/>
              <a:chOff x="5232" y="1584"/>
              <a:chExt cx="96" cy="192"/>
            </a:xfrm>
          </p:grpSpPr>
          <p:sp>
            <p:nvSpPr>
              <p:cNvPr id="54" name="Line 14">
                <a:extLst>
                  <a:ext uri="{FF2B5EF4-FFF2-40B4-BE49-F238E27FC236}">
                    <a16:creationId xmlns:a16="http://schemas.microsoft.com/office/drawing/2014/main" id="{3D3491BA-CBC8-A81B-5422-1985E75973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32" y="1584"/>
                <a:ext cx="0" cy="19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5" name="Line 15">
                <a:extLst>
                  <a:ext uri="{FF2B5EF4-FFF2-40B4-BE49-F238E27FC236}">
                    <a16:creationId xmlns:a16="http://schemas.microsoft.com/office/drawing/2014/main" id="{460FDF3B-03A2-C163-A8C3-FB251DA81E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280" y="1622"/>
                <a:ext cx="0" cy="11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  <p:sp>
            <p:nvSpPr>
              <p:cNvPr id="56" name="Line 16">
                <a:extLst>
                  <a:ext uri="{FF2B5EF4-FFF2-40B4-BE49-F238E27FC236}">
                    <a16:creationId xmlns:a16="http://schemas.microsoft.com/office/drawing/2014/main" id="{FB12421E-9922-3580-F0A4-C01A36F476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5328" y="1661"/>
                <a:ext cx="0" cy="3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none" w="lg" len="lg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dirty="0">
                  <a:cs typeface="+mn-cs"/>
                </a:endParaRPr>
              </a:p>
            </p:txBody>
          </p:sp>
        </p:grpSp>
        <p:sp>
          <p:nvSpPr>
            <p:cNvPr id="45" name="Text Box 18">
              <a:extLst>
                <a:ext uri="{FF2B5EF4-FFF2-40B4-BE49-F238E27FC236}">
                  <a16:creationId xmlns:a16="http://schemas.microsoft.com/office/drawing/2014/main" id="{C4669AD9-4195-08A2-0A03-91ACD042944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34852" y="404001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2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46" name="Text Box 19">
              <a:extLst>
                <a:ext uri="{FF2B5EF4-FFF2-40B4-BE49-F238E27FC236}">
                  <a16:creationId xmlns:a16="http://schemas.microsoft.com/office/drawing/2014/main" id="{1EF8D13F-39DB-E08E-9F1E-FFB0485EF6B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39652" y="404001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47" name="Line 20">
              <a:extLst>
                <a:ext uri="{FF2B5EF4-FFF2-40B4-BE49-F238E27FC236}">
                  <a16:creationId xmlns:a16="http://schemas.microsoft.com/office/drawing/2014/main" id="{CF664F39-9060-EECB-8208-74377E55D1C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5852" y="4187091"/>
              <a:ext cx="307516" cy="148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48" name="Line 53">
              <a:extLst>
                <a:ext uri="{FF2B5EF4-FFF2-40B4-BE49-F238E27FC236}">
                  <a16:creationId xmlns:a16="http://schemas.microsoft.com/office/drawing/2014/main" id="{69EEE864-9BF7-5BE2-28D5-BB27087AC1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778218" y="4181832"/>
              <a:ext cx="457200" cy="9525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53" name="Oval 17">
              <a:extLst>
                <a:ext uri="{FF2B5EF4-FFF2-40B4-BE49-F238E27FC236}">
                  <a16:creationId xmlns:a16="http://schemas.microsoft.com/office/drawing/2014/main" id="{A944DDC5-77F3-BD98-2D09-AF03C6C3EE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8888" y="4051994"/>
              <a:ext cx="287338" cy="2596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0" tIns="0" rIns="0" bIns="0" anchor="ctr" anchorCtr="0">
              <a:no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a</a:t>
              </a:r>
              <a:endParaRPr lang="en-US" sz="12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29" name="Text Box 18">
              <a:extLst>
                <a:ext uri="{FF2B5EF4-FFF2-40B4-BE49-F238E27FC236}">
                  <a16:creationId xmlns:a16="http://schemas.microsoft.com/office/drawing/2014/main" id="{DEAC84C1-D240-EC44-FCBB-E8E1BEF76A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36436" y="404001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0" name="Text Box 19">
              <a:extLst>
                <a:ext uri="{FF2B5EF4-FFF2-40B4-BE49-F238E27FC236}">
                  <a16:creationId xmlns:a16="http://schemas.microsoft.com/office/drawing/2014/main" id="{1AD2787F-E218-4C0C-7AA3-02B34C0B3C9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41236" y="404001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31" name="Line 20">
              <a:extLst>
                <a:ext uri="{FF2B5EF4-FFF2-40B4-BE49-F238E27FC236}">
                  <a16:creationId xmlns:a16="http://schemas.microsoft.com/office/drawing/2014/main" id="{88650A88-EC88-4FCF-956D-C9CB60B0F9B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17436" y="4201932"/>
              <a:ext cx="304800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2" name="Text Box 18">
              <a:extLst>
                <a:ext uri="{FF2B5EF4-FFF2-40B4-BE49-F238E27FC236}">
                  <a16:creationId xmlns:a16="http://schemas.microsoft.com/office/drawing/2014/main" id="{7A599E9B-849A-09B4-D2E7-3228E53EE1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24952" y="404001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4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3" name="Text Box 19">
              <a:extLst>
                <a:ext uri="{FF2B5EF4-FFF2-40B4-BE49-F238E27FC236}">
                  <a16:creationId xmlns:a16="http://schemas.microsoft.com/office/drawing/2014/main" id="{3C27D655-5E0B-6A7D-484D-9A909B19F7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9752" y="404001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34" name="Line 20">
              <a:extLst>
                <a:ext uri="{FF2B5EF4-FFF2-40B4-BE49-F238E27FC236}">
                  <a16:creationId xmlns:a16="http://schemas.microsoft.com/office/drawing/2014/main" id="{5C0580D7-21FA-25E4-3626-03482DF29C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5952" y="4196590"/>
              <a:ext cx="333652" cy="5343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5" name="Text Box 18">
              <a:extLst>
                <a:ext uri="{FF2B5EF4-FFF2-40B4-BE49-F238E27FC236}">
                  <a16:creationId xmlns:a16="http://schemas.microsoft.com/office/drawing/2014/main" id="{9CAD87DC-C313-E238-CF54-08AACBACBE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26536" y="404001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6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6" name="Text Box 19">
              <a:extLst>
                <a:ext uri="{FF2B5EF4-FFF2-40B4-BE49-F238E27FC236}">
                  <a16:creationId xmlns:a16="http://schemas.microsoft.com/office/drawing/2014/main" id="{EC51FC13-6B00-6929-00BA-BA95640C248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31336" y="404001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37" name="Line 20">
              <a:extLst>
                <a:ext uri="{FF2B5EF4-FFF2-40B4-BE49-F238E27FC236}">
                  <a16:creationId xmlns:a16="http://schemas.microsoft.com/office/drawing/2014/main" id="{07670C0F-0E08-678D-7164-3E8CE4216A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07536" y="4201931"/>
              <a:ext cx="304800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38" name="Text Box 18">
              <a:extLst>
                <a:ext uri="{FF2B5EF4-FFF2-40B4-BE49-F238E27FC236}">
                  <a16:creationId xmlns:a16="http://schemas.microsoft.com/office/drawing/2014/main" id="{B642C945-B47F-E9E1-260D-6110A973F5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15052" y="403467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7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39" name="Text Box 19">
              <a:extLst>
                <a:ext uri="{FF2B5EF4-FFF2-40B4-BE49-F238E27FC236}">
                  <a16:creationId xmlns:a16="http://schemas.microsoft.com/office/drawing/2014/main" id="{2947BF45-B26F-E376-55A2-F4AE696EED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9852" y="403467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40" name="Line 20">
              <a:extLst>
                <a:ext uri="{FF2B5EF4-FFF2-40B4-BE49-F238E27FC236}">
                  <a16:creationId xmlns:a16="http://schemas.microsoft.com/office/drawing/2014/main" id="{53081A49-1417-D201-B609-7243E9CA9DCA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6052" y="4196591"/>
              <a:ext cx="333652" cy="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1" name="Text Box 18">
              <a:extLst>
                <a:ext uri="{FF2B5EF4-FFF2-40B4-BE49-F238E27FC236}">
                  <a16:creationId xmlns:a16="http://schemas.microsoft.com/office/drawing/2014/main" id="{DAC40AB4-E49D-AF5D-A397-4A305D83520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16636" y="403467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2" name="Text Box 19">
              <a:extLst>
                <a:ext uri="{FF2B5EF4-FFF2-40B4-BE49-F238E27FC236}">
                  <a16:creationId xmlns:a16="http://schemas.microsoft.com/office/drawing/2014/main" id="{DAF0FBE1-7E9F-870D-F56D-CAFAE00C357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021436" y="403467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43" name="Line 20">
              <a:extLst>
                <a:ext uri="{FF2B5EF4-FFF2-40B4-BE49-F238E27FC236}">
                  <a16:creationId xmlns:a16="http://schemas.microsoft.com/office/drawing/2014/main" id="{F7C659E4-0A47-2445-A8C9-C147669DDE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97636" y="4196593"/>
              <a:ext cx="320584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4" name="Text Box 18">
              <a:extLst>
                <a:ext uri="{FF2B5EF4-FFF2-40B4-BE49-F238E27FC236}">
                  <a16:creationId xmlns:a16="http://schemas.microsoft.com/office/drawing/2014/main" id="{9678CAC8-457E-3D8F-C8E0-3BA91110DA0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405152" y="403467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8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5" name="Text Box 19">
              <a:extLst>
                <a:ext uri="{FF2B5EF4-FFF2-40B4-BE49-F238E27FC236}">
                  <a16:creationId xmlns:a16="http://schemas.microsoft.com/office/drawing/2014/main" id="{F7697092-47AD-7F33-672A-B861C5F48C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09952" y="403467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46" name="Line 20">
              <a:extLst>
                <a:ext uri="{FF2B5EF4-FFF2-40B4-BE49-F238E27FC236}">
                  <a16:creationId xmlns:a16="http://schemas.microsoft.com/office/drawing/2014/main" id="{E5523F1A-5B75-4A8A-6FB2-D455288943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786152" y="4196592"/>
              <a:ext cx="320584" cy="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147" name="Text Box 18">
              <a:extLst>
                <a:ext uri="{FF2B5EF4-FFF2-40B4-BE49-F238E27FC236}">
                  <a16:creationId xmlns:a16="http://schemas.microsoft.com/office/drawing/2014/main" id="{7377704E-BB47-198D-084A-302DD0831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06736" y="4034670"/>
              <a:ext cx="304800" cy="276999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lang="en-US" sz="1200" b="0" dirty="0">
                  <a:latin typeface="Consolas" panose="020B0609020204030204" pitchFamily="49" charset="0"/>
                  <a:cs typeface="Consolas" panose="020B0609020204030204" pitchFamily="49" charset="0"/>
                </a:rPr>
                <a:t>9</a:t>
              </a:r>
              <a:endParaRPr lang="en-US" sz="1400" b="0" dirty="0">
                <a:latin typeface="Consolas" panose="020B0609020204030204" pitchFamily="49" charset="0"/>
                <a:cs typeface="Consolas" panose="020B0609020204030204" pitchFamily="49" charset="0"/>
              </a:endParaRPr>
            </a:p>
          </p:txBody>
        </p:sp>
        <p:sp>
          <p:nvSpPr>
            <p:cNvPr id="148" name="Text Box 19">
              <a:extLst>
                <a:ext uri="{FF2B5EF4-FFF2-40B4-BE49-F238E27FC236}">
                  <a16:creationId xmlns:a16="http://schemas.microsoft.com/office/drawing/2014/main" id="{779FB6A9-3DC6-50FA-B257-CE46A073AB0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11536" y="4034670"/>
              <a:ext cx="213097" cy="27699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endParaRPr lang="en-US" sz="1400" b="0" dirty="0">
                <a:cs typeface="+mn-cs"/>
              </a:endParaRPr>
            </a:p>
          </p:txBody>
        </p:sp>
        <p:sp>
          <p:nvSpPr>
            <p:cNvPr id="149" name="Line 20">
              <a:extLst>
                <a:ext uri="{FF2B5EF4-FFF2-40B4-BE49-F238E27FC236}">
                  <a16:creationId xmlns:a16="http://schemas.microsoft.com/office/drawing/2014/main" id="{6D542BFC-4289-3E80-C10F-1B4D1CE0ABA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487736" y="4196589"/>
              <a:ext cx="307516" cy="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lg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dirty="0">
                <a:cs typeface="+mn-cs"/>
              </a:endParaRPr>
            </a:p>
          </p:txBody>
        </p:sp>
        <p:sp>
          <p:nvSpPr>
            <p:cNvPr id="202" name="Rectangle 16">
              <a:extLst>
                <a:ext uri="{FF2B5EF4-FFF2-40B4-BE49-F238E27FC236}">
                  <a16:creationId xmlns:a16="http://schemas.microsoft.com/office/drawing/2014/main" id="{E88C42F0-AC6A-3C6E-26BD-EDD5CA05949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2773" y="3396029"/>
              <a:ext cx="6894326" cy="435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2075" tIns="46038" rIns="92075" bIns="46038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3399"/>
                </a:buClr>
                <a:buSzPct val="50000"/>
                <a:buFont typeface="Monotype Sorts" charset="2"/>
                <a:defRPr kumimoji="1">
                  <a:solidFill>
                    <a:srgbClr val="003399"/>
                  </a:solidFill>
                  <a:latin typeface="+mn-lt"/>
                  <a:ea typeface="ＭＳ Ｐゴシック" charset="-128"/>
                  <a:cs typeface="ＭＳ Ｐゴシック" charset="-128"/>
                </a:defRPr>
              </a:lvl1pPr>
              <a:lvl2pPr marL="346075" indent="-231775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50000"/>
                <a:buFont typeface="Monotype Sorts" charset="2"/>
                <a:buChar char="n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2pPr>
              <a:lvl3pPr marL="627063" indent="-166688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8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3pPr>
              <a:lvl4pPr marL="1147763" indent="-40481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Font typeface="Wingdings" charset="2"/>
                <a:buChar char="!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4pPr>
              <a:lvl5pPr marL="15398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5pPr>
              <a:lvl6pPr marL="19970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6pPr>
              <a:lvl7pPr marL="24542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7pPr>
              <a:lvl8pPr marL="29114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8pPr>
              <a:lvl9pPr marL="3368675" indent="-169863" algn="l" rtl="0" eaLnBrk="0" fontAlgn="base" hangingPunct="0">
                <a:lnSpc>
                  <a:spcPts val="26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tx1"/>
                </a:buClr>
                <a:buSzPct val="100000"/>
                <a:buChar char="–"/>
                <a:defRPr kumimoji="1">
                  <a:solidFill>
                    <a:schemeClr val="tx1"/>
                  </a:solidFill>
                  <a:latin typeface="+mn-lt"/>
                  <a:ea typeface="ＭＳ Ｐゴシック" charset="-128"/>
                </a:defRPr>
              </a:lvl9pPr>
            </a:lstStyle>
            <a:p>
              <a:pPr marL="114300" lvl="1" indent="0">
                <a:lnSpc>
                  <a:spcPct val="100000"/>
                </a:lnSpc>
                <a:spcBef>
                  <a:spcPts val="1100"/>
                </a:spcBef>
                <a:buNone/>
              </a:pP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Erasing element </a:t>
              </a:r>
              <a:r>
                <a:rPr kumimoji="0" lang="en-US" i="1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i</a:t>
              </a:r>
              <a:r>
                <a:rPr kumimoji="0" lang="en-US" u="sng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from an ordered list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 of </a:t>
              </a:r>
              <a:r>
                <a:rPr kumimoji="0" lang="en-US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n </a:t>
              </a:r>
              <a:r>
                <a:rPr kumimoji="0" lang="en-US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elements: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F5BF6B0-7869-A081-A9DF-9ACAFA4BE183}"/>
              </a:ext>
            </a:extLst>
          </p:cNvPr>
          <p:cNvGrpSpPr/>
          <p:nvPr/>
        </p:nvGrpSpPr>
        <p:grpSpPr>
          <a:xfrm>
            <a:off x="617910" y="1703012"/>
            <a:ext cx="6265477" cy="828393"/>
            <a:chOff x="617910" y="1703012"/>
            <a:chExt cx="6265477" cy="82839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DF965B56-B06B-56A2-AB02-936007A3A261}"/>
                </a:ext>
              </a:extLst>
            </p:cNvPr>
            <p:cNvGrpSpPr/>
            <p:nvPr/>
          </p:nvGrpSpPr>
          <p:grpSpPr>
            <a:xfrm>
              <a:off x="617910" y="2019618"/>
              <a:ext cx="6265477" cy="511787"/>
              <a:chOff x="617910" y="2019618"/>
              <a:chExt cx="6265477" cy="511787"/>
            </a:xfrm>
          </p:grpSpPr>
          <p:sp>
            <p:nvSpPr>
              <p:cNvPr id="158" name="Text Box 18">
                <a:extLst>
                  <a:ext uri="{FF2B5EF4-FFF2-40B4-BE49-F238E27FC236}">
                    <a16:creationId xmlns:a16="http://schemas.microsoft.com/office/drawing/2014/main" id="{5AF4A18F-9CF3-0EBA-7A5A-BFD3C869BF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81803" y="2108077"/>
                <a:ext cx="701584" cy="2769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9</a:t>
                </a:r>
              </a:p>
            </p:txBody>
          </p:sp>
          <p:sp>
            <p:nvSpPr>
              <p:cNvPr id="159" name="Text Box 18">
                <a:extLst>
                  <a:ext uri="{FF2B5EF4-FFF2-40B4-BE49-F238E27FC236}">
                    <a16:creationId xmlns:a16="http://schemas.microsoft.com/office/drawing/2014/main" id="{9E088964-1FDF-F766-DAC8-48F25CE1CB1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480218" y="2108077"/>
                <a:ext cx="701584" cy="2769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9</a:t>
                </a:r>
                <a:endParaRPr lang="en-US" sz="1200" b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0" name="Text Box 18">
                <a:extLst>
                  <a:ext uri="{FF2B5EF4-FFF2-40B4-BE49-F238E27FC236}">
                    <a16:creationId xmlns:a16="http://schemas.microsoft.com/office/drawing/2014/main" id="{58D24D3C-6AE9-058D-68F3-A0BB6878DCC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778471" y="2108077"/>
                <a:ext cx="701584" cy="2769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8</a:t>
                </a:r>
                <a:endParaRPr lang="en-US" sz="1200" b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1" name="Text Box 18">
                <a:extLst>
                  <a:ext uri="{FF2B5EF4-FFF2-40B4-BE49-F238E27FC236}">
                    <a16:creationId xmlns:a16="http://schemas.microsoft.com/office/drawing/2014/main" id="{1DA1191A-10F8-FE1F-70E0-726E06DA9FD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076886" y="2108077"/>
                <a:ext cx="701584" cy="2769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8</a:t>
                </a:r>
                <a:endParaRPr lang="en-US" sz="1200" b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2" name="Text Box 18">
                <a:extLst>
                  <a:ext uri="{FF2B5EF4-FFF2-40B4-BE49-F238E27FC236}">
                    <a16:creationId xmlns:a16="http://schemas.microsoft.com/office/drawing/2014/main" id="{2B048216-5654-1423-7A72-6D79C46F067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75140" y="2108077"/>
                <a:ext cx="701584" cy="2769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7</a:t>
                </a:r>
                <a:endParaRPr lang="en-US" sz="1200" b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3" name="Text Box 18">
                <a:extLst>
                  <a:ext uri="{FF2B5EF4-FFF2-40B4-BE49-F238E27FC236}">
                    <a16:creationId xmlns:a16="http://schemas.microsoft.com/office/drawing/2014/main" id="{8BE691F4-1F11-C4B2-E4A0-D365B88ABDB2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73555" y="2108077"/>
                <a:ext cx="701584" cy="2769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endParaRPr lang="en-US" sz="1200" b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4" name="Text Box 18">
                <a:extLst>
                  <a:ext uri="{FF2B5EF4-FFF2-40B4-BE49-F238E27FC236}">
                    <a16:creationId xmlns:a16="http://schemas.microsoft.com/office/drawing/2014/main" id="{9AC78111-BC0C-4C0F-CCAF-6EE37DED914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71808" y="2108077"/>
                <a:ext cx="701584" cy="2769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4</a:t>
                </a:r>
                <a:endParaRPr lang="en-US" sz="1200" b="0" dirty="0">
                  <a:latin typeface="Consolas" panose="020B0609020204030204" pitchFamily="49" charset="0"/>
                  <a:cs typeface="Consolas" panose="020B0609020204030204" pitchFamily="49" charset="0"/>
                </a:endParaRPr>
              </a:p>
            </p:txBody>
          </p:sp>
          <p:sp>
            <p:nvSpPr>
              <p:cNvPr id="165" name="Text Box 18">
                <a:extLst>
                  <a:ext uri="{FF2B5EF4-FFF2-40B4-BE49-F238E27FC236}">
                    <a16:creationId xmlns:a16="http://schemas.microsoft.com/office/drawing/2014/main" id="{554053A2-7421-D159-2E7C-477435ACDE8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270223" y="2108077"/>
                <a:ext cx="701584" cy="276991"/>
              </a:xfrm>
              <a:prstGeom prst="rect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  <a:defRPr/>
                </a:pPr>
                <a:r>
                  <a:rPr lang="en-US" sz="1200" b="0" dirty="0">
                    <a:latin typeface="Consolas" panose="020B0609020204030204" pitchFamily="49" charset="0"/>
                    <a:cs typeface="Consolas" panose="020B0609020204030204" pitchFamily="49" charset="0"/>
                  </a:rPr>
                  <a:t>2</a:t>
                </a:r>
              </a:p>
            </p:txBody>
          </p:sp>
          <p:cxnSp>
            <p:nvCxnSpPr>
              <p:cNvPr id="4" name="Straight Connector 3">
                <a:extLst>
                  <a:ext uri="{FF2B5EF4-FFF2-40B4-BE49-F238E27FC236}">
                    <a16:creationId xmlns:a16="http://schemas.microsoft.com/office/drawing/2014/main" id="{2153F152-8E0B-1D05-4B12-60261864367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369195" y="2019618"/>
                <a:ext cx="413352" cy="457200"/>
              </a:xfrm>
              <a:prstGeom prst="line">
                <a:avLst/>
              </a:prstGeom>
              <a:solidFill>
                <a:schemeClr val="tx2"/>
              </a:solidFill>
              <a:ln w="9525" cap="flat" cmpd="sng" algn="ctr">
                <a:solidFill>
                  <a:srgbClr val="C1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FB772FE4-7518-3E5D-00ED-ED28626BD2E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6251418" y="2019618"/>
                <a:ext cx="531129" cy="511787"/>
              </a:xfrm>
              <a:prstGeom prst="line">
                <a:avLst/>
              </a:prstGeom>
              <a:solidFill>
                <a:schemeClr val="tx2"/>
              </a:solidFill>
              <a:ln w="9525" cap="flat" cmpd="sng" algn="ctr">
                <a:solidFill>
                  <a:srgbClr val="C10000"/>
                </a:solidFill>
                <a:prstDash val="solid"/>
                <a:round/>
                <a:headEnd type="none"/>
                <a:tailEnd type="none"/>
              </a:ln>
              <a:effectLst/>
            </p:spPr>
          </p:cxnSp>
          <p:sp>
            <p:nvSpPr>
              <p:cNvPr id="216" name="Text Box 56">
                <a:extLst>
                  <a:ext uri="{FF2B5EF4-FFF2-40B4-BE49-F238E27FC236}">
                    <a16:creationId xmlns:a16="http://schemas.microsoft.com/office/drawing/2014/main" id="{62B0124F-D397-B2CC-CF8F-526A4E38378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17910" y="2077273"/>
                <a:ext cx="901040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DEBD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  <a:defRPr/>
                </a:pPr>
                <a:r>
                  <a:rPr lang="en-US" sz="1400" b="0" dirty="0">
                    <a:latin typeface="Times New Roman"/>
                    <a:cs typeface="Times New Roman"/>
                  </a:rPr>
                  <a:t>After:</a:t>
                </a:r>
                <a:endParaRPr lang="en-US" sz="1100" b="0" dirty="0">
                  <a:latin typeface="Consolas"/>
                  <a:cs typeface="Consolas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A9B4B94-A5B0-BF82-328A-E7A6013EC249}"/>
                </a:ext>
              </a:extLst>
            </p:cNvPr>
            <p:cNvGrpSpPr/>
            <p:nvPr/>
          </p:nvGrpSpPr>
          <p:grpSpPr>
            <a:xfrm>
              <a:off x="3776957" y="1703012"/>
              <a:ext cx="2755573" cy="362421"/>
              <a:chOff x="3776957" y="1703012"/>
              <a:chExt cx="2755573" cy="362421"/>
            </a:xfrm>
          </p:grpSpPr>
          <p:cxnSp>
            <p:nvCxnSpPr>
              <p:cNvPr id="5" name="Straight Arrow Connector 4">
                <a:extLst>
                  <a:ext uri="{FF2B5EF4-FFF2-40B4-BE49-F238E27FC236}">
                    <a16:creationId xmlns:a16="http://schemas.microsoft.com/office/drawing/2014/main" id="{5FBD8D18-75E6-748C-171B-814B5A659ED4}"/>
                  </a:ext>
                </a:extLst>
              </p:cNvPr>
              <p:cNvCxnSpPr/>
              <p:nvPr/>
            </p:nvCxnSpPr>
            <p:spPr bwMode="auto">
              <a:xfrm flipH="1">
                <a:off x="3776957" y="1724932"/>
                <a:ext cx="659757" cy="335830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triangle" w="lg" len="med"/>
              </a:ln>
              <a:effectLst/>
            </p:spPr>
          </p:cxnSp>
          <p:cxnSp>
            <p:nvCxnSpPr>
              <p:cNvPr id="115" name="Straight Arrow Connector 114">
                <a:extLst>
                  <a:ext uri="{FF2B5EF4-FFF2-40B4-BE49-F238E27FC236}">
                    <a16:creationId xmlns:a16="http://schemas.microsoft.com/office/drawing/2014/main" id="{A28E06A1-625F-2E8C-2A66-51993B5A47FD}"/>
                  </a:ext>
                </a:extLst>
              </p:cNvPr>
              <p:cNvCxnSpPr/>
              <p:nvPr/>
            </p:nvCxnSpPr>
            <p:spPr bwMode="auto">
              <a:xfrm flipH="1">
                <a:off x="4399825" y="1725376"/>
                <a:ext cx="659757" cy="335830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triangle" w="lg" len="med"/>
              </a:ln>
              <a:effectLst/>
            </p:spPr>
          </p:cxnSp>
          <p:cxnSp>
            <p:nvCxnSpPr>
              <p:cNvPr id="116" name="Straight Arrow Connector 115">
                <a:extLst>
                  <a:ext uri="{FF2B5EF4-FFF2-40B4-BE49-F238E27FC236}">
                    <a16:creationId xmlns:a16="http://schemas.microsoft.com/office/drawing/2014/main" id="{B4677379-DF58-4F97-E2F1-4ABAA8E5F7FA}"/>
                  </a:ext>
                </a:extLst>
              </p:cNvPr>
              <p:cNvCxnSpPr/>
              <p:nvPr/>
            </p:nvCxnSpPr>
            <p:spPr bwMode="auto">
              <a:xfrm flipH="1">
                <a:off x="5234533" y="1703012"/>
                <a:ext cx="659757" cy="335830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triangle" w="lg" len="med"/>
              </a:ln>
              <a:effectLst/>
            </p:spPr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B9D3D1E1-9980-5135-BFDE-3001CAD0BCED}"/>
                  </a:ext>
                </a:extLst>
              </p:cNvPr>
              <p:cNvCxnSpPr/>
              <p:nvPr/>
            </p:nvCxnSpPr>
            <p:spPr bwMode="auto">
              <a:xfrm flipH="1">
                <a:off x="5872773" y="1729603"/>
                <a:ext cx="659757" cy="335830"/>
              </a:xfrm>
              <a:prstGeom prst="straightConnector1">
                <a:avLst/>
              </a:prstGeom>
              <a:solidFill>
                <a:schemeClr val="tx2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/>
                <a:tailEnd type="triangle" w="lg" len="med"/>
              </a:ln>
              <a:effectLst/>
            </p:spPr>
          </p:cxnSp>
        </p:grpSp>
      </p:grpSp>
      <p:sp>
        <p:nvSpPr>
          <p:cNvPr id="37" name="Oval 36">
            <a:extLst>
              <a:ext uri="{FF2B5EF4-FFF2-40B4-BE49-F238E27FC236}">
                <a16:creationId xmlns:a16="http://schemas.microsoft.com/office/drawing/2014/main" id="{33A74636-4729-362E-C403-2EBFF0044A3A}"/>
              </a:ext>
            </a:extLst>
          </p:cNvPr>
          <p:cNvSpPr/>
          <p:nvPr/>
        </p:nvSpPr>
        <p:spPr bwMode="auto">
          <a:xfrm>
            <a:off x="3526940" y="1369754"/>
            <a:ext cx="382528" cy="362247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640EEB3-4775-5F50-5D0C-B1B53A5B5268}"/>
              </a:ext>
            </a:extLst>
          </p:cNvPr>
          <p:cNvSpPr/>
          <p:nvPr/>
        </p:nvSpPr>
        <p:spPr bwMode="auto">
          <a:xfrm>
            <a:off x="3199846" y="3888622"/>
            <a:ext cx="741858" cy="619511"/>
          </a:xfrm>
          <a:prstGeom prst="ellipse">
            <a:avLst/>
          </a:prstGeom>
          <a:noFill/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omic Sans MS" charset="0"/>
              <a:ea typeface="ＭＳ Ｐゴシック" charset="-128"/>
              <a:cs typeface="ＭＳ Ｐゴシック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5690250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DFB26-1713-CE28-B8DF-94BBECF75C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700C3A60-1F9B-E749-EB8E-2F0BF50432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Lecture plan</a:t>
            </a:r>
            <a:endParaRPr lang="en-US" dirty="0">
              <a:latin typeface="Times New Roma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CA7D94A4-0F13-96C5-D9B9-944C9CBE03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71665" y="1162629"/>
                <a:ext cx="6369661" cy="52245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/>
              <a:lstStyle/>
              <a:p>
                <a:pPr marL="342900" indent="-342900" algn="l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latin typeface="Times New Roman"/>
                    <a:cs typeface="Times New Roman"/>
                  </a:rPr>
                  <a:t>Program efficiency</a:t>
                </a:r>
              </a:p>
              <a:p>
                <a:pPr marL="342900" indent="-342900" algn="l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latin typeface="Times New Roman"/>
                    <a:cs typeface="Times New Roman"/>
                  </a:rPr>
                  <a:t>Search algorithms</a:t>
                </a: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Sequential sort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(n)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Binary sort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1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O</m:t>
                    </m:r>
                    <m:r>
                      <m:rPr>
                        <m:nor/>
                      </m:rPr>
                      <a:rPr lang="en-US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(</m:t>
                    </m:r>
                    <m:r>
                      <m:rPr>
                        <m:nor/>
                      </m:rPr>
                      <a:rPr lang="en-US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log</m:t>
                    </m:r>
                    <m:r>
                      <m:rPr>
                        <m:nor/>
                      </m:rPr>
                      <a:rPr lang="en-US" baseline="-25000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 </m:t>
                    </m:r>
                    <m:r>
                      <m:rPr>
                        <m:nor/>
                      </m:rPr>
                      <a:rPr lang="en-US" i="1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n</m:t>
                    </m:r>
                    <m:r>
                      <m:rPr>
                        <m:nor/>
                      </m:rPr>
                      <a:rPr lang="en-US">
                        <a:solidFill>
                          <a:srgbClr val="0037C0"/>
                        </a:solidFill>
                        <a:latin typeface="Times New Roman"/>
                        <a:cs typeface="Times New Roman"/>
                      </a:rPr>
                      <m:t>)</m:t>
                    </m:r>
                  </m:oMath>
                </a14:m>
                <a:endParaRPr lang="en-US" dirty="0">
                  <a:latin typeface="Times New Roman"/>
                  <a:cs typeface="Times New Roman"/>
                </a:endParaRPr>
              </a:p>
              <a:p>
                <a:pPr marL="342900" indent="-342900" algn="l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sz="2000" dirty="0">
                    <a:latin typeface="Times New Roman"/>
                    <a:cs typeface="Times New Roman"/>
                  </a:rPr>
                  <a:t>Sorting algorithms</a:t>
                </a: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Selection sort 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altLang="en-US" baseline="30000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Insertion sort 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O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(</a:t>
                </a:r>
                <a:r>
                  <a:rPr lang="en-US" altLang="en-US" i="1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n</a:t>
                </a:r>
                <a:r>
                  <a:rPr lang="en-US" altLang="en-US" baseline="30000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2</a:t>
                </a:r>
                <a:r>
                  <a:rPr lang="en-US" altLang="en-US" dirty="0">
                    <a:solidFill>
                      <a:srgbClr val="0037C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)</a:t>
                </a:r>
                <a:endParaRPr lang="en-US" dirty="0">
                  <a:latin typeface="Times New Roman"/>
                  <a:cs typeface="Times New Roman"/>
                </a:endParaRPr>
              </a:p>
              <a:p>
                <a:pPr marL="800100" lvl="1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Radix sort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O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(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k</a:t>
                </a:r>
                <a:r>
                  <a:rPr lang="en-US" sz="800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 </a:t>
                </a:r>
                <a:r>
                  <a:rPr lang="en-US" i="1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n</a:t>
                </a:r>
                <a:r>
                  <a:rPr lang="en-US" dirty="0">
                    <a:solidFill>
                      <a:srgbClr val="0037C0"/>
                    </a:solidFill>
                    <a:latin typeface="Times New Roman"/>
                    <a:cs typeface="Times New Roman"/>
                  </a:rPr>
                  <a:t>)</a:t>
                </a:r>
              </a:p>
              <a:p>
                <a:pPr marL="342900" indent="-342900">
                  <a:spcBef>
                    <a:spcPts val="1200"/>
                  </a:spcBef>
                  <a:buSzPct val="100000"/>
                  <a:buFont typeface="Arial" panose="020B0604020202020204" pitchFamily="34" charset="0"/>
                  <a:buChar char="•"/>
                  <a:defRPr/>
                </a:pPr>
                <a:r>
                  <a:rPr lang="en-US" dirty="0">
                    <a:latin typeface="Times New Roman"/>
                    <a:cs typeface="Times New Roman"/>
                  </a:rPr>
                  <a:t>Open CS challenges</a:t>
                </a:r>
              </a:p>
            </p:txBody>
          </p:sp>
        </mc:Choice>
        <mc:Fallback xmlns="">
          <p:sp>
            <p:nvSpPr>
              <p:cNvPr id="8" name="Rectangle 3">
                <a:extLst>
                  <a:ext uri="{FF2B5EF4-FFF2-40B4-BE49-F238E27FC236}">
                    <a16:creationId xmlns:a16="http://schemas.microsoft.com/office/drawing/2014/main" id="{CA7D94A4-0F13-96C5-D9B9-944C9CBE03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1665" y="1162629"/>
                <a:ext cx="6369661" cy="5224523"/>
              </a:xfrm>
              <a:prstGeom prst="rect">
                <a:avLst/>
              </a:prstGeom>
              <a:blipFill>
                <a:blip r:embed="rId3"/>
                <a:stretch>
                  <a:fillRect l="-797" t="-72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utoShape 4">
            <a:extLst>
              <a:ext uri="{FF2B5EF4-FFF2-40B4-BE49-F238E27FC236}">
                <a16:creationId xmlns:a16="http://schemas.microsoft.com/office/drawing/2014/main" id="{4ACA121C-710A-B51A-E202-A0FE2E5E3B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9793" y="4275161"/>
            <a:ext cx="457200" cy="304800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34FAB4-404A-17C3-F3EC-B9BA82BC16FE}"/>
              </a:ext>
            </a:extLst>
          </p:cNvPr>
          <p:cNvSpPr txBox="1"/>
          <p:nvPr/>
        </p:nvSpPr>
        <p:spPr>
          <a:xfrm>
            <a:off x="7847463" y="3657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3872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38128-BDC2-9A54-18C4-20FCEC2512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OPENOAM">
            <a:extLst>
              <a:ext uri="{FF2B5EF4-FFF2-40B4-BE49-F238E27FC236}">
                <a16:creationId xmlns:a16="http://schemas.microsoft.com/office/drawing/2014/main" id="{9AA9755F-2726-6DD4-1FFF-4AA63F812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1" name="Rectangle 7">
            <a:extLst>
              <a:ext uri="{FF2B5EF4-FFF2-40B4-BE49-F238E27FC236}">
                <a16:creationId xmlns:a16="http://schemas.microsoft.com/office/drawing/2014/main" id="{5342F87F-B0D2-9449-B1E2-46E7D6308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2255" y="1662133"/>
            <a:ext cx="2409788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ctr">
              <a:defRPr/>
            </a:pPr>
            <a:r>
              <a:rPr lang="en-US" sz="2000" dirty="0">
                <a:solidFill>
                  <a:srgbClr val="737373"/>
                </a:solidFill>
                <a:latin typeface="Times New Roman"/>
                <a:cs typeface="Times New Roman"/>
              </a:rPr>
              <a:t>Lecture </a:t>
            </a:r>
            <a:r>
              <a:rPr lang="he-IL" sz="2000" dirty="0">
                <a:solidFill>
                  <a:srgbClr val="737373"/>
                </a:solidFill>
                <a:latin typeface="Times New Roman"/>
                <a:cs typeface="Times New Roman"/>
              </a:rPr>
              <a:t>9-2</a:t>
            </a:r>
            <a:endParaRPr lang="en-US" sz="2800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74E66-A773-44F0-E32D-C760B9639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187" y="2957533"/>
            <a:ext cx="3985625" cy="29680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48DCCF-940F-65C7-3823-0384159EF0BF}"/>
              </a:ext>
            </a:extLst>
          </p:cNvPr>
          <p:cNvSpPr txBox="1"/>
          <p:nvPr/>
        </p:nvSpPr>
        <p:spPr>
          <a:xfrm>
            <a:off x="-1103923" y="245207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D16856-15AC-9730-204A-857F2489BF74}"/>
              </a:ext>
            </a:extLst>
          </p:cNvPr>
          <p:cNvSpPr txBox="1"/>
          <p:nvPr/>
        </p:nvSpPr>
        <p:spPr>
          <a:xfrm>
            <a:off x="2236107" y="2195533"/>
            <a:ext cx="46220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 sz="2400" dirty="0">
                <a:latin typeface="Times New Roman"/>
                <a:cs typeface="Times New Roman"/>
              </a:rPr>
              <a:t>Efficiency, Searching, Sorting</a:t>
            </a:r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F4AD3C93-9914-F797-32CE-4AE38AE09E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76200"/>
            <a:ext cx="28956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CCCC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>
              <a:spcBef>
                <a:spcPts val="400"/>
              </a:spcBef>
              <a:defRPr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Introduction to Computer Science</a:t>
            </a:r>
          </a:p>
          <a:p>
            <a:pPr algn="l">
              <a:spcBef>
                <a:spcPts val="400"/>
              </a:spcBef>
              <a:defRPr/>
            </a:pPr>
            <a:r>
              <a:rPr lang="en-US" sz="16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/>
                <a:cs typeface="Times New Roman"/>
              </a:rPr>
              <a:t>Reichman University</a:t>
            </a:r>
          </a:p>
        </p:txBody>
      </p:sp>
    </p:spTree>
    <p:extLst>
      <p:ext uri="{BB962C8B-B14F-4D97-AF65-F5344CB8AC3E}">
        <p14:creationId xmlns:p14="http://schemas.microsoft.com/office/powerpoint/2010/main" val="3607734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1289" y="758183"/>
            <a:ext cx="1309913" cy="1366677"/>
          </a:xfrm>
          <a:prstGeom prst="rect">
            <a:avLst/>
          </a:prstGeom>
        </p:spPr>
      </p:pic>
      <p:sp>
        <p:nvSpPr>
          <p:cNvPr id="10" name="Rectangle 3"/>
          <p:cNvSpPr>
            <a:spLocks noGrp="1" noChangeArrowheads="1"/>
          </p:cNvSpPr>
          <p:nvPr>
            <p:ph type="title"/>
          </p:nvPr>
        </p:nvSpPr>
        <p:spPr>
          <a:xfrm>
            <a:off x="485859" y="203538"/>
            <a:ext cx="9390323" cy="457200"/>
          </a:xfrm>
        </p:spPr>
        <p:txBody>
          <a:bodyPr/>
          <a:lstStyle/>
          <a:p>
            <a:r>
              <a:rPr kumimoji="0" lang="en-US" dirty="0"/>
              <a:t>Timing program’s efficiency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F7800840-78AE-EF4F-84C2-E83B7E97DE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1221" y="816850"/>
            <a:ext cx="8477647" cy="369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rgbClr val="003399"/>
              </a:buClr>
              <a:buSzPct val="50000"/>
              <a:buFont typeface="Monotype Sorts" charset="2"/>
              <a:defRPr kumimoji="1">
                <a:solidFill>
                  <a:srgbClr val="003399"/>
                </a:solidFill>
                <a:latin typeface="+mn-lt"/>
                <a:ea typeface="ＭＳ Ｐゴシック" charset="-128"/>
                <a:cs typeface="ＭＳ Ｐゴシック" charset="-128"/>
              </a:defRPr>
            </a:lvl1pPr>
            <a:lvl2pPr marL="346075" indent="-231775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50000"/>
              <a:buFont typeface="Monotype Sorts" charset="2"/>
              <a:buChar char="n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2pPr>
            <a:lvl3pPr marL="627063" indent="-166688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8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3pPr>
            <a:lvl4pPr marL="1147763" indent="-40481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Font typeface="Wingdings" charset="2"/>
              <a:buChar char="!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4pPr>
            <a:lvl5pPr marL="15398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5pPr>
            <a:lvl6pPr marL="19970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6pPr>
            <a:lvl7pPr marL="24542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7pPr>
            <a:lvl8pPr marL="29114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8pPr>
            <a:lvl9pPr marL="3368675" indent="-169863" algn="l" rtl="0" eaLnBrk="0" fontAlgn="base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>
                <a:schemeClr val="tx1"/>
              </a:buClr>
              <a:buSzPct val="100000"/>
              <a:buChar char="–"/>
              <a:defRPr kumimoji="1">
                <a:solidFill>
                  <a:schemeClr val="tx1"/>
                </a:solidFill>
                <a:latin typeface="+mn-lt"/>
                <a:ea typeface="ＭＳ Ｐゴシック" charset="-128"/>
              </a:defRPr>
            </a:lvl9pPr>
          </a:lstStyle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Limitations</a:t>
            </a:r>
            <a:endParaRPr kumimoji="0" lang="en-US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r>
              <a:rPr kumimoji="0"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Any one of the following factors impacts the timing results: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hardware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Different OS</a:t>
            </a:r>
            <a:endParaRPr lang="en-US" sz="16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Different compiler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 more.</a:t>
            </a:r>
          </a:p>
          <a:p>
            <a:pPr marL="114300" lvl="1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sz="2400" u="sng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Needed: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 </a:t>
            </a:r>
            <a:r>
              <a:rPr lang="en-US" sz="2400" i="1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platform-independent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way to measure time efficiency.</a:t>
            </a:r>
          </a:p>
          <a:p>
            <a:pPr marL="114300" lvl="1" indent="0">
              <a:lnSpc>
                <a:spcPct val="100000"/>
              </a:lnSpc>
              <a:spcBef>
                <a:spcPts val="1100"/>
              </a:spcBef>
              <a:buNone/>
            </a:pPr>
            <a:endParaRPr kumimoji="0" lang="en-US" u="sng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057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825EE-616F-DD84-7879-1E51901E9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386" name="Rectangle 2">
            <a:extLst>
              <a:ext uri="{FF2B5EF4-FFF2-40B4-BE49-F238E27FC236}">
                <a16:creationId xmlns:a16="http://schemas.microsoft.com/office/drawing/2014/main" id="{4486A04F-A52D-3274-D065-B7427905E7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kumimoji="0" lang="en-US" dirty="0"/>
              <a:t>Time efficiency</a:t>
            </a:r>
            <a:endParaRPr lang="en-US" dirty="0">
              <a:latin typeface="Times New Roman"/>
              <a:cs typeface="Times New Roman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FA62CDFE-6FAD-A9F0-4B06-3CEF39192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6169" y="985031"/>
            <a:ext cx="6785441" cy="584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2000" u="sng" dirty="0">
                <a:latin typeface="Times New Roman"/>
                <a:cs typeface="Times New Roman"/>
              </a:rPr>
              <a:t>Two approaches of studying time efficiency</a:t>
            </a:r>
            <a:endParaRPr lang="en-US" sz="2000" dirty="0">
              <a:latin typeface="Times New Roman"/>
              <a:cs typeface="Times New Roman"/>
            </a:endParaRPr>
          </a:p>
          <a:p>
            <a:pPr>
              <a:spcBef>
                <a:spcPts val="1200"/>
              </a:spcBef>
              <a:buSzPct val="100000"/>
              <a:defRPr/>
            </a:pPr>
            <a:endParaRPr lang="en-US" sz="20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2000" dirty="0">
              <a:latin typeface="Comic Sans MS" charset="0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80765F5-D3B2-6A0C-DE3A-E3F81184A0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3997" y="3387451"/>
            <a:ext cx="2280985" cy="392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Timing the program</a:t>
            </a:r>
            <a:endParaRPr lang="en-US" sz="18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Comic Sans MS" charset="0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5CCEA7-3B4B-2719-3DAF-88C8943014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460" y="1874722"/>
            <a:ext cx="1309913" cy="1366677"/>
          </a:xfrm>
          <a:prstGeom prst="rect">
            <a:avLst/>
          </a:prstGeom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2BA5A8B1-DEDF-CB49-553B-035D4F0E61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3396458"/>
            <a:ext cx="2731929" cy="442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1200"/>
              </a:spcBef>
              <a:buSzPct val="100000"/>
              <a:defRPr/>
            </a:pPr>
            <a:r>
              <a:rPr lang="en-US" sz="2000" dirty="0">
                <a:latin typeface="Times New Roman"/>
                <a:cs typeface="Times New Roman"/>
              </a:rPr>
              <a:t>Analyzing the algorithm</a:t>
            </a: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Times New Roman"/>
              <a:cs typeface="Times New Roman"/>
            </a:endParaRPr>
          </a:p>
          <a:p>
            <a:pPr marL="268288" indent="-268288">
              <a:spcBef>
                <a:spcPts val="2500"/>
              </a:spcBef>
              <a:buSzPct val="100000"/>
              <a:buFont typeface="Arial"/>
              <a:buChar char="•"/>
              <a:defRPr/>
            </a:pPr>
            <a:endParaRPr lang="en-US" sz="1800" dirty="0">
              <a:latin typeface="Comic Sans MS" charset="0"/>
              <a:cs typeface="+mn-cs"/>
            </a:endParaRPr>
          </a:p>
        </p:txBody>
      </p:sp>
      <p:pic>
        <p:nvPicPr>
          <p:cNvPr id="8" name="Picture 2" descr="How to Make Your Bookkeeper Really Work for Your Business">
            <a:extLst>
              <a:ext uri="{FF2B5EF4-FFF2-40B4-BE49-F238E27FC236}">
                <a16:creationId xmlns:a16="http://schemas.microsoft.com/office/drawing/2014/main" id="{B032786F-2D6F-E930-007D-79891E45F5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0593" y="2042909"/>
            <a:ext cx="2308205" cy="119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4">
            <a:extLst>
              <a:ext uri="{FF2B5EF4-FFF2-40B4-BE49-F238E27FC236}">
                <a16:creationId xmlns:a16="http://schemas.microsoft.com/office/drawing/2014/main" id="{209DD53B-3E8C-0EFA-CA20-486D7B3A1DD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591752" y="4071560"/>
            <a:ext cx="645885" cy="491705"/>
          </a:xfrm>
          <a:prstGeom prst="rightArrow">
            <a:avLst>
              <a:gd name="adj1" fmla="val 50000"/>
              <a:gd name="adj2" fmla="val 56250"/>
            </a:avLst>
          </a:prstGeom>
          <a:solidFill>
            <a:schemeClr val="bg1">
              <a:lumMod val="50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dirty="0"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4555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19470D-FA7C-A447-39AC-03E9537BE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>
            <a:extLst>
              <a:ext uri="{FF2B5EF4-FFF2-40B4-BE49-F238E27FC236}">
                <a16:creationId xmlns:a16="http://schemas.microsoft.com/office/drawing/2014/main" id="{E8311F7F-42AA-8153-39E8-CCB81669F5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85860" y="203538"/>
            <a:ext cx="5568100" cy="457200"/>
          </a:xfrm>
        </p:spPr>
        <p:txBody>
          <a:bodyPr/>
          <a:lstStyle/>
          <a:p>
            <a:r>
              <a:rPr kumimoji="0" lang="en-US" dirty="0"/>
              <a:t>Running time analysis</a:t>
            </a:r>
            <a:endParaRPr kumimoji="0" lang="en-US" dirty="0">
              <a:solidFill>
                <a:srgbClr val="006600"/>
              </a:solidFill>
            </a:endParaRPr>
          </a:p>
        </p:txBody>
      </p:sp>
      <p:sp>
        <p:nvSpPr>
          <p:cNvPr id="24" name="Rectangle 3">
            <a:extLst>
              <a:ext uri="{FF2B5EF4-FFF2-40B4-BE49-F238E27FC236}">
                <a16:creationId xmlns:a16="http://schemas.microsoft.com/office/drawing/2014/main" id="{27CFD58D-132A-9CA9-5A8F-1B512E1308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022" y="716094"/>
            <a:ext cx="4954586" cy="623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algn="l">
              <a:spcBef>
                <a:spcPts val="2500"/>
              </a:spcBef>
              <a:buSzPct val="100000"/>
              <a:defRPr/>
            </a:pPr>
            <a:r>
              <a:rPr lang="en-US" sz="1600" dirty="0">
                <a:latin typeface="Times New Roman"/>
                <a:cs typeface="Times New Roman"/>
              </a:rPr>
              <a:t>Example 1: Searching an array</a:t>
            </a:r>
          </a:p>
        </p:txBody>
      </p:sp>
      <p:sp>
        <p:nvSpPr>
          <p:cNvPr id="68" name="Rectangle 34">
            <a:extLst>
              <a:ext uri="{FF2B5EF4-FFF2-40B4-BE49-F238E27FC236}">
                <a16:creationId xmlns:a16="http://schemas.microsoft.com/office/drawing/2014/main" id="{95209269-DA8C-7805-EE6C-B8FD7A949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863" y="1095050"/>
            <a:ext cx="3759659" cy="2923506"/>
          </a:xfrm>
          <a:prstGeom prst="rect">
            <a:avLst/>
          </a:prstGeom>
          <a:solidFill>
            <a:schemeClr val="bg1"/>
          </a:solidFill>
          <a:ln w="9525">
            <a:solidFill>
              <a:srgbClr val="293973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180000" tIns="144000" rIns="0" bIns="82800" anchor="t" anchorCtr="0"/>
          <a:lstStyle/>
          <a:p>
            <a:r>
              <a:rPr lang="en-US" sz="1200" dirty="0">
                <a:solidFill>
                  <a:srgbClr val="3F7F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// Checks if the given array contains the given value</a:t>
            </a:r>
          </a:p>
          <a:p>
            <a:pPr>
              <a:spcBef>
                <a:spcPts val="600"/>
              </a:spcBef>
            </a:pPr>
            <a:r>
              <a:rPr lang="en-US" sz="1100" dirty="0">
                <a:latin typeface="Consolas" panose="020B0609020204030204" pitchFamily="49" charset="0"/>
                <a:cs typeface="Consolas" panose="020B0609020204030204" pitchFamily="49" charset="0"/>
              </a:rPr>
              <a:t>boolean contains(int[] arr, int x) {</a:t>
            </a:r>
          </a:p>
          <a:p>
            <a:pPr>
              <a:spcBef>
                <a:spcPts val="24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for (int i = 0; i &lt; arr.length; i++) {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if (arr[i] == x) {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      return true;</a:t>
            </a:r>
            <a:endParaRPr lang="en-IL" sz="120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spcBef>
                <a:spcPts val="1200"/>
              </a:spcBef>
            </a:pPr>
            <a:r>
              <a:rPr lang="en-IL" sz="120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   return false;</a:t>
            </a:r>
          </a:p>
          <a:p>
            <a:pPr>
              <a:spcBef>
                <a:spcPts val="1200"/>
              </a:spcBef>
            </a:pPr>
            <a:r>
              <a:rPr lang="en-US" sz="1200" dirty="0">
                <a:latin typeface="Consolas" panose="020B0609020204030204" pitchFamily="49" charset="0"/>
                <a:ea typeface="Consolas"/>
                <a:cs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24215925"/>
      </p:ext>
    </p:extLst>
  </p:cSld>
  <p:clrMapOvr>
    <a:masterClrMapping/>
  </p:clrMapOvr>
</p:sld>
</file>

<file path=ppt/theme/theme1.xml><?xml version="1.0" encoding="utf-8"?>
<a:theme xmlns:a="http://schemas.openxmlformats.org/drawingml/2006/main" name="1_introcs">
  <a:themeElements>
    <a:clrScheme name="">
      <a:dk1>
        <a:srgbClr val="000000"/>
      </a:dk1>
      <a:lt1>
        <a:srgbClr val="FFFFFF"/>
      </a:lt1>
      <a:dk2>
        <a:srgbClr val="C0C0C0"/>
      </a:dk2>
      <a:lt2>
        <a:srgbClr val="010000"/>
      </a:lt2>
      <a:accent1>
        <a:srgbClr val="CC0000"/>
      </a:accent1>
      <a:accent2>
        <a:srgbClr val="777777"/>
      </a:accent2>
      <a:accent3>
        <a:srgbClr val="FFFFFF"/>
      </a:accent3>
      <a:accent4>
        <a:srgbClr val="000000"/>
      </a:accent4>
      <a:accent5>
        <a:srgbClr val="E2AAAA"/>
      </a:accent5>
      <a:accent6>
        <a:srgbClr val="6B6B6B"/>
      </a:accent6>
      <a:hlink>
        <a:srgbClr val="4D4D4D"/>
      </a:hlink>
      <a:folHlink>
        <a:srgbClr val="003399"/>
      </a:folHlink>
    </a:clrScheme>
    <a:fontScheme name="introcs">
      <a:majorFont>
        <a:latin typeface="Comic Sans MS"/>
        <a:ea typeface=""/>
        <a:cs typeface=""/>
      </a:majorFont>
      <a:minorFont>
        <a:latin typeface="Comic Sans M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bg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Comic Sans MS" charset="0"/>
            <a:ea typeface="ＭＳ Ｐゴシック" charset="-128"/>
            <a:cs typeface="ＭＳ Ｐゴシック" charset="-128"/>
          </a:defRPr>
        </a:defPPr>
      </a:lstStyle>
    </a:spDef>
    <a:lnDef>
      <a:spPr bwMode="auto"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arrow"/>
          <a:tailEnd type="arrow"/>
        </a:ln>
        <a:effectLst/>
      </a:spPr>
      <a:bodyPr/>
      <a:lstStyle/>
    </a:lnDef>
  </a:objectDefaults>
  <a:extraClrSchemeLst>
    <a:extraClrScheme>
      <a:clrScheme name="introcs 1">
        <a:dk1>
          <a:srgbClr val="009999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8282"/>
        </a:accent4>
        <a:accent5>
          <a:srgbClr val="E2F4FF"/>
        </a:accent5>
        <a:accent6>
          <a:srgbClr val="E7E7B9"/>
        </a:accent6>
        <a:hlink>
          <a:srgbClr val="FF9966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2">
        <a:dk1>
          <a:srgbClr val="800000"/>
        </a:dk1>
        <a:lt1>
          <a:srgbClr val="FFFFFF"/>
        </a:lt1>
        <a:dk2>
          <a:srgbClr val="000000"/>
        </a:dk2>
        <a:lt2>
          <a:srgbClr val="FFFFCC"/>
        </a:lt2>
        <a:accent1>
          <a:srgbClr val="000000"/>
        </a:accent1>
        <a:accent2>
          <a:srgbClr val="000099"/>
        </a:accent2>
        <a:accent3>
          <a:srgbClr val="AAAAAA"/>
        </a:accent3>
        <a:accent4>
          <a:srgbClr val="DADADA"/>
        </a:accent4>
        <a:accent5>
          <a:srgbClr val="AAAAAA"/>
        </a:accent5>
        <a:accent6>
          <a:srgbClr val="00008A"/>
        </a:accent6>
        <a:hlink>
          <a:srgbClr val="800000"/>
        </a:hlink>
        <a:folHlink>
          <a:srgbClr val="00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ntrocs 3">
        <a:dk1>
          <a:srgbClr val="000000"/>
        </a:dk1>
        <a:lt1>
          <a:srgbClr val="FFFFFF"/>
        </a:lt1>
        <a:dk2>
          <a:srgbClr val="000000"/>
        </a:dk2>
        <a:lt2>
          <a:srgbClr val="CBCBCB"/>
        </a:lt2>
        <a:accent1>
          <a:srgbClr val="C0C0C0"/>
        </a:accent1>
        <a:accent2>
          <a:srgbClr val="DDDDDD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C8C8C8"/>
        </a:accent6>
        <a:hlink>
          <a:srgbClr val="5F5F5F"/>
        </a:hlink>
        <a:folHlink>
          <a:srgbClr val="DDDDD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4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5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6">
        <a:dk1>
          <a:srgbClr val="000000"/>
        </a:dk1>
        <a:lt1>
          <a:srgbClr val="FFFFFF"/>
        </a:lt1>
        <a:dk2>
          <a:srgbClr val="336699"/>
        </a:dk2>
        <a:lt2>
          <a:srgbClr val="010000"/>
        </a:lt2>
        <a:accent1>
          <a:srgbClr val="CCECFF"/>
        </a:accent1>
        <a:accent2>
          <a:srgbClr val="FFFFCC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E7E7B9"/>
        </a:accent6>
        <a:hlink>
          <a:srgbClr val="FF6600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ntrocs 7">
        <a:dk1>
          <a:srgbClr val="000000"/>
        </a:dk1>
        <a:lt1>
          <a:srgbClr val="FFFFFF"/>
        </a:lt1>
        <a:dk2>
          <a:srgbClr val="C0C0C0"/>
        </a:dk2>
        <a:lt2>
          <a:srgbClr val="010000"/>
        </a:lt2>
        <a:accent1>
          <a:srgbClr val="CC0000"/>
        </a:accent1>
        <a:accent2>
          <a:srgbClr val="777777"/>
        </a:accent2>
        <a:accent3>
          <a:srgbClr val="FFFFFF"/>
        </a:accent3>
        <a:accent4>
          <a:srgbClr val="000000"/>
        </a:accent4>
        <a:accent5>
          <a:srgbClr val="E2AAAA"/>
        </a:accent5>
        <a:accent6>
          <a:srgbClr val="6B6B6B"/>
        </a:accent6>
        <a:hlink>
          <a:srgbClr val="4D4D4D"/>
        </a:hlink>
        <a:folHlink>
          <a:srgbClr val="66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38510</TotalTime>
  <Words>6216</Words>
  <Application>Microsoft Macintosh PowerPoint</Application>
  <PresentationFormat>On-screen Show (4:3)</PresentationFormat>
  <Paragraphs>1482</Paragraphs>
  <Slides>62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</vt:lpstr>
      <vt:lpstr>Cambria Math</vt:lpstr>
      <vt:lpstr>Comic Sans MS</vt:lpstr>
      <vt:lpstr>Consolas</vt:lpstr>
      <vt:lpstr>Courier New</vt:lpstr>
      <vt:lpstr>Menlo</vt:lpstr>
      <vt:lpstr>Monotype Sorts</vt:lpstr>
      <vt:lpstr>Times New Roman</vt:lpstr>
      <vt:lpstr>Wingdings</vt:lpstr>
      <vt:lpstr>1_introcs</vt:lpstr>
      <vt:lpstr>PowerPoint Presentation</vt:lpstr>
      <vt:lpstr>Lecture plan</vt:lpstr>
      <vt:lpstr>Lecture plan</vt:lpstr>
      <vt:lpstr>Time efficiency</vt:lpstr>
      <vt:lpstr>Timing program’s efficiency</vt:lpstr>
      <vt:lpstr>Timing program’s efficiency</vt:lpstr>
      <vt:lpstr>Timing program’s efficiency</vt:lpstr>
      <vt:lpstr>Time efficiency</vt:lpstr>
      <vt:lpstr>Running time analysis</vt:lpstr>
      <vt:lpstr>Running time analysis</vt:lpstr>
      <vt:lpstr>Running time analysis</vt:lpstr>
      <vt:lpstr>Running time analysis</vt:lpstr>
      <vt:lpstr>Running time analysis</vt:lpstr>
      <vt:lpstr>Running time analysis</vt:lpstr>
      <vt:lpstr>Running time analysis</vt:lpstr>
      <vt:lpstr>Running time analysis</vt:lpstr>
      <vt:lpstr>Running time functions</vt:lpstr>
      <vt:lpstr>Running time functions</vt:lpstr>
      <vt:lpstr>Running time analysis</vt:lpstr>
      <vt:lpstr>Running time analysis</vt:lpstr>
      <vt:lpstr>Lecture plan</vt:lpstr>
      <vt:lpstr>Context example: Search engine</vt:lpstr>
      <vt:lpstr>Context example: Search engine</vt:lpstr>
      <vt:lpstr>Context example: Search engine</vt:lpstr>
      <vt:lpstr>Sequential search</vt:lpstr>
      <vt:lpstr>Sequential search</vt:lpstr>
      <vt:lpstr>Binary search</vt:lpstr>
      <vt:lpstr>Binary search</vt:lpstr>
      <vt:lpstr>Binary search</vt:lpstr>
      <vt:lpstr>Binary search</vt:lpstr>
      <vt:lpstr>Binary search</vt:lpstr>
      <vt:lpstr>Binary search</vt:lpstr>
      <vt:lpstr>Binary vs sequential search</vt:lpstr>
      <vt:lpstr>Lecture plan</vt:lpstr>
      <vt:lpstr>Sorting</vt:lpstr>
      <vt:lpstr>Selection sort</vt:lpstr>
      <vt:lpstr>Insertion sort</vt:lpstr>
      <vt:lpstr>Simple sort algorithms</vt:lpstr>
      <vt:lpstr>Radix sort</vt:lpstr>
      <vt:lpstr>Radix sort</vt:lpstr>
      <vt:lpstr>Radix sort</vt:lpstr>
      <vt:lpstr>Radix sort</vt:lpstr>
      <vt:lpstr>Radix sort</vt:lpstr>
      <vt:lpstr>Radix sort</vt:lpstr>
      <vt:lpstr>Lecture plan</vt:lpstr>
      <vt:lpstr>Open computational problems</vt:lpstr>
      <vt:lpstr>Recap</vt:lpstr>
      <vt:lpstr>Common running time functions</vt:lpstr>
      <vt:lpstr>Appendix: The Timer class</vt:lpstr>
      <vt:lpstr>PowerPoint Presentation</vt:lpstr>
      <vt:lpstr>Exponential running time: Example</vt:lpstr>
      <vt:lpstr>Exponential running time: Example</vt:lpstr>
      <vt:lpstr>Exponential running time: Example</vt:lpstr>
      <vt:lpstr>Timing program’s efficiency</vt:lpstr>
      <vt:lpstr>Worst / best / average case</vt:lpstr>
      <vt:lpstr>Quadratic running time: Example</vt:lpstr>
      <vt:lpstr>Running times: Recap</vt:lpstr>
      <vt:lpstr>Running times: Recap</vt:lpstr>
      <vt:lpstr>Bla</vt:lpstr>
      <vt:lpstr>Constant and Linear running times: Examples</vt:lpstr>
      <vt:lpstr>Lecture plan</vt:lpstr>
      <vt:lpstr>PowerPoint Presentation</vt:lpstr>
    </vt:vector>
  </TitlesOfParts>
  <Manager/>
  <Company>Princeton University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Powers of Two:  Trace</dc:title>
  <dc:subject/>
  <dc:creator>Kevin Wayne</dc:creator>
  <cp:keywords/>
  <dc:description/>
  <cp:lastModifiedBy>Schocken Shimon</cp:lastModifiedBy>
  <cp:revision>1330</cp:revision>
  <cp:lastPrinted>2017-01-11T20:02:37Z</cp:lastPrinted>
  <dcterms:created xsi:type="dcterms:W3CDTF">2010-03-25T13:24:56Z</dcterms:created>
  <dcterms:modified xsi:type="dcterms:W3CDTF">2024-09-12T09:55:43Z</dcterms:modified>
  <cp:category/>
</cp:coreProperties>
</file>